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>
  <p:sldMasterIdLst>
    <p:sldMasterId id="2147483648" r:id="rId1"/>
  </p:sldMasterIdLst>
  <p:notesMasterIdLst>
    <p:notesMasterId r:id="rId24"/>
  </p:notesMasterIdLst>
  <p:sldIdLst>
    <p:sldId id="2773" r:id="rId2"/>
    <p:sldId id="2775" r:id="rId3"/>
    <p:sldId id="2785" r:id="rId4"/>
    <p:sldId id="2809" r:id="rId5"/>
    <p:sldId id="2815" r:id="rId6"/>
    <p:sldId id="2825" r:id="rId7"/>
    <p:sldId id="2810" r:id="rId8"/>
    <p:sldId id="2804" r:id="rId9"/>
    <p:sldId id="2816" r:id="rId10"/>
    <p:sldId id="2811" r:id="rId11"/>
    <p:sldId id="2786" r:id="rId12"/>
    <p:sldId id="2826" r:id="rId13"/>
    <p:sldId id="2812" r:id="rId14"/>
    <p:sldId id="2817" r:id="rId15"/>
    <p:sldId id="2824" r:id="rId16"/>
    <p:sldId id="2813" r:id="rId17"/>
    <p:sldId id="2818" r:id="rId18"/>
    <p:sldId id="2822" r:id="rId19"/>
    <p:sldId id="2814" r:id="rId20"/>
    <p:sldId id="2823" r:id="rId21"/>
    <p:sldId id="2819" r:id="rId22"/>
    <p:sldId id="2807" r:id="rId23"/>
  </p:sldIdLst>
  <p:sldSz cx="12858750" cy="7232650"/>
  <p:notesSz cx="6858000" cy="9144000"/>
  <p:custDataLst>
    <p:tags r:id="rId25"/>
  </p:custDataLst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640080" indent="-18288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1282700" indent="-3683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925955" indent="-55435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2568575" indent="-73977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1BE08"/>
    <a:srgbClr val="2A2B2D"/>
    <a:srgbClr val="183052"/>
    <a:srgbClr val="F2F2F2"/>
    <a:srgbClr val="192F53"/>
    <a:srgbClr val="375D81"/>
    <a:srgbClr val="E1E6FA"/>
    <a:srgbClr val="0070C0"/>
    <a:srgbClr val="DBDBDB"/>
    <a:srgbClr val="E7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330" autoAdjust="0"/>
    <p:restoredTop sz="92986" autoAdjust="0"/>
  </p:normalViewPr>
  <p:slideViewPr>
    <p:cSldViewPr>
      <p:cViewPr varScale="1">
        <p:scale>
          <a:sx n="82" d="100"/>
          <a:sy n="82" d="100"/>
        </p:scale>
        <p:origin x="-672" y="-96"/>
      </p:cViewPr>
      <p:guideLst>
        <p:guide orient="horz" pos="373"/>
        <p:guide orient="horz" pos="4183"/>
        <p:guide pos="4050"/>
        <p:guide pos="557"/>
        <p:guide pos="7588"/>
      </p:guideLst>
    </p:cSldViewPr>
  </p:slideViewPr>
  <p:outlineViewPr>
    <p:cViewPr>
      <p:scale>
        <a:sx n="100" d="100"/>
        <a:sy n="100" d="100"/>
      </p:scale>
      <p:origin x="0" y="-1441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06024D97-E667-405D-B634-E583E2108D71}" type="datetimeFigureOut">
              <a:rPr lang="zh-CN" altLang="en-US"/>
              <a:t>2022/3/15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algn="r">
              <a:defRPr sz="1200"/>
            </a:lvl1pPr>
          </a:lstStyle>
          <a:p>
            <a:fld id="{418F03C3-53C1-4F10-8DAF-D1F318E96C6E}" type="slidenum">
              <a:rPr lang="zh-CN" altLang="en-US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561991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1pPr>
    <a:lvl2pPr marL="455930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2pPr>
    <a:lvl3pPr marL="913130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3pPr>
    <a:lvl4pPr marL="1370330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4pPr>
    <a:lvl5pPr marL="1827530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5pPr>
    <a:lvl6pPr marL="2285365" algn="l" defTabSz="91440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2742565" algn="l" defTabSz="91440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199765" algn="l" defTabSz="91440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3656965" algn="l" defTabSz="91440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14</a:t>
            </a:fld>
            <a:endParaRPr lang="en-GB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15</a:t>
            </a:fld>
            <a:endParaRPr lang="en-GB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17</a:t>
            </a:fld>
            <a:endParaRPr lang="en-GB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18</a:t>
            </a:fld>
            <a:endParaRPr lang="en-GB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19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20</a:t>
            </a:fld>
            <a:endParaRPr lang="en-GB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21</a:t>
            </a:fld>
            <a:endParaRPr lang="en-GB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22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93E93-166D-47F5-9EF1-ACEABE24AEEA}" type="datetimeFigureOut">
              <a:rPr lang="zh-CN" altLang="en-US" smtClean="0"/>
              <a:t>2022/3/15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D5ACA-62CA-46DB-AD6B-12EDD6D51A2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 flipV="1">
            <a:off x="0" y="7088633"/>
            <a:ext cx="12858750" cy="288032"/>
          </a:xfrm>
          <a:prstGeom prst="rect">
            <a:avLst/>
          </a:prstGeom>
          <a:solidFill>
            <a:srgbClr val="2A2B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 userDrawn="1"/>
        </p:nvSpPr>
        <p:spPr>
          <a:xfrm flipV="1">
            <a:off x="0" y="7048618"/>
            <a:ext cx="12858750" cy="8002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84238" y="385763"/>
            <a:ext cx="11090275" cy="1397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84238" y="1925638"/>
            <a:ext cx="11090275" cy="45894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84238" y="6704013"/>
            <a:ext cx="2892425" cy="384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A93E93-166D-47F5-9EF1-ACEABE24AEEA}" type="datetimeFigureOut">
              <a:rPr lang="zh-CN" altLang="en-US" smtClean="0"/>
              <a:t>2022/3/15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259263" y="6704013"/>
            <a:ext cx="4340225" cy="384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082088" y="6704013"/>
            <a:ext cx="2892425" cy="384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8D5ACA-62CA-46DB-AD6B-12EDD6D51A2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9.png"/><Relationship Id="rId7" Type="http://schemas.microsoft.com/office/2007/relationships/hdphoto" Target="../media/hdphoto2.wdp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jpeg"/><Relationship Id="rId4" Type="http://schemas.microsoft.com/office/2007/relationships/hdphoto" Target="../media/hdphoto1.wdp"/><Relationship Id="rId9" Type="http://schemas.microsoft.com/office/2007/relationships/hdphoto" Target="../media/hdphoto3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eg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5061223" cy="7232650"/>
          </a:xfrm>
          <a:prstGeom prst="rect">
            <a:avLst/>
          </a:prstGeom>
          <a:solidFill>
            <a:srgbClr val="F1BE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5060887" y="0"/>
            <a:ext cx="7797863" cy="7232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6" name="文本框 13"/>
          <p:cNvSpPr txBox="1">
            <a:spLocks noChangeArrowheads="1"/>
          </p:cNvSpPr>
          <p:nvPr/>
        </p:nvSpPr>
        <p:spPr bwMode="auto">
          <a:xfrm>
            <a:off x="6411060" y="2320181"/>
            <a:ext cx="3877985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None/>
            </a:pPr>
            <a:r>
              <a:rPr lang="zh-CN" altLang="en-US" sz="7200" b="1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个人简历</a:t>
            </a:r>
          </a:p>
        </p:txBody>
      </p:sp>
      <p:sp>
        <p:nvSpPr>
          <p:cNvPr id="18" name="文本框 66"/>
          <p:cNvSpPr txBox="1">
            <a:spLocks noChangeArrowheads="1"/>
          </p:cNvSpPr>
          <p:nvPr/>
        </p:nvSpPr>
        <p:spPr bwMode="auto">
          <a:xfrm>
            <a:off x="6501383" y="3445299"/>
            <a:ext cx="5724644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4800" dirty="0" smtClean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报考专业：市场营销</a:t>
            </a:r>
            <a:endParaRPr lang="zh-CN" altLang="en-US" sz="4800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3840684" y="2225096"/>
            <a:ext cx="2440406" cy="244040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6454" y="2580867"/>
            <a:ext cx="1728866" cy="17288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2" grpId="0" animBg="1"/>
      <p:bldP spid="16" grpId="0"/>
      <p:bldP spid="18" grpId="0"/>
      <p:bldP spid="19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六边形 18"/>
          <p:cNvSpPr>
            <a:spLocks noChangeAspect="1"/>
          </p:cNvSpPr>
          <p:nvPr/>
        </p:nvSpPr>
        <p:spPr>
          <a:xfrm>
            <a:off x="-1316557" y="1965411"/>
            <a:ext cx="6011387" cy="2920488"/>
          </a:xfrm>
          <a:prstGeom prst="hexagon">
            <a:avLst>
              <a:gd name="adj" fmla="val 33071"/>
              <a:gd name="vf" fmla="val 115470"/>
            </a:avLst>
          </a:prstGeom>
          <a:solidFill>
            <a:schemeClr val="accent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0" name="任意多边形 57"/>
          <p:cNvSpPr>
            <a:spLocks noChangeAspect="1"/>
          </p:cNvSpPr>
          <p:nvPr/>
        </p:nvSpPr>
        <p:spPr>
          <a:xfrm>
            <a:off x="4061439" y="1961723"/>
            <a:ext cx="9518084" cy="2920486"/>
          </a:xfrm>
          <a:custGeom>
            <a:avLst/>
            <a:gdLst>
              <a:gd name="connsiteX0" fmla="*/ 2440 w 9518084"/>
              <a:gd name="connsiteY0" fmla="*/ 0 h 2920486"/>
              <a:gd name="connsiteX1" fmla="*/ 8552249 w 9518084"/>
              <a:gd name="connsiteY1" fmla="*/ 0 h 2920486"/>
              <a:gd name="connsiteX2" fmla="*/ 9518084 w 9518084"/>
              <a:gd name="connsiteY2" fmla="*/ 1460243 h 2920486"/>
              <a:gd name="connsiteX3" fmla="*/ 8552249 w 9518084"/>
              <a:gd name="connsiteY3" fmla="*/ 2920486 h 2920486"/>
              <a:gd name="connsiteX4" fmla="*/ 11192 w 9518084"/>
              <a:gd name="connsiteY4" fmla="*/ 2920486 h 2920486"/>
              <a:gd name="connsiteX5" fmla="*/ 974588 w 9518084"/>
              <a:gd name="connsiteY5" fmla="*/ 1463932 h 2920486"/>
              <a:gd name="connsiteX6" fmla="*/ 8752 w 9518084"/>
              <a:gd name="connsiteY6" fmla="*/ 3689 h 2920486"/>
              <a:gd name="connsiteX7" fmla="*/ 0 w 9518084"/>
              <a:gd name="connsiteY7" fmla="*/ 3689 h 2920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518084" h="2920486">
                <a:moveTo>
                  <a:pt x="2440" y="0"/>
                </a:moveTo>
                <a:lnTo>
                  <a:pt x="8552249" y="0"/>
                </a:lnTo>
                <a:lnTo>
                  <a:pt x="9518084" y="1460243"/>
                </a:lnTo>
                <a:lnTo>
                  <a:pt x="8552249" y="2920486"/>
                </a:lnTo>
                <a:lnTo>
                  <a:pt x="11192" y="2920486"/>
                </a:lnTo>
                <a:lnTo>
                  <a:pt x="974588" y="1463932"/>
                </a:lnTo>
                <a:lnTo>
                  <a:pt x="8752" y="3689"/>
                </a:lnTo>
                <a:lnTo>
                  <a:pt x="0" y="3689"/>
                </a:lnTo>
                <a:close/>
              </a:path>
            </a:pathLst>
          </a:custGeom>
          <a:solidFill>
            <a:srgbClr val="2A2B2D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0" name="文本框 29" descr="e7d195523061f1c0deeec63e560781cfd59afb0ea006f2a87ABB68BF51EA6619813959095094C18C62A12F549504892A4AAA8C1554C6663626E05CA27F281A14E6983772AFC3FB97135759321DEA3D703E9D8D869A2273EEB18D790946B2A521F745ADE00CF05F4F47179BED51AD77110A7040EED305A61EF91E66FB698438EC9E5D9BF8EF8F70BE00893BA48996A684"/>
          <p:cNvSpPr txBox="1"/>
          <p:nvPr/>
        </p:nvSpPr>
        <p:spPr>
          <a:xfrm>
            <a:off x="6360490" y="2518919"/>
            <a:ext cx="4489178" cy="1692771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>
              <a:spcBef>
                <a:spcPts val="500"/>
              </a:spcBef>
              <a:spcAft>
                <a:spcPts val="0"/>
              </a:spcAft>
              <a:defRPr/>
            </a:pPr>
            <a:r>
              <a:rPr lang="zh-CN" altLang="en-US" sz="6000" b="1" kern="1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专业技能</a:t>
            </a:r>
          </a:p>
          <a:p>
            <a:pPr algn="ctr"/>
            <a:r>
              <a:rPr lang="en-US" altLang="zh-CN" sz="4400" b="1" dirty="0">
                <a:solidFill>
                  <a:prstClr val="white"/>
                </a:solidFill>
                <a:latin typeface="+mn-lt"/>
                <a:ea typeface="+mn-ea"/>
                <a:cs typeface="+mn-ea"/>
                <a:sym typeface="+mn-lt"/>
              </a:rPr>
              <a:t>Professional skills</a:t>
            </a:r>
          </a:p>
        </p:txBody>
      </p:sp>
      <p:sp>
        <p:nvSpPr>
          <p:cNvPr id="31" name="TextBox 20"/>
          <p:cNvSpPr txBox="1"/>
          <p:nvPr/>
        </p:nvSpPr>
        <p:spPr>
          <a:xfrm>
            <a:off x="1423736" y="2144693"/>
            <a:ext cx="2508700" cy="255454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CN" sz="16600" b="1" spc="4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04</a:t>
            </a:r>
            <a:endParaRPr lang="zh-CN" altLang="en-US" sz="16600" b="1" spc="400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44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44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22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3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30" grpId="0"/>
      <p:bldP spid="3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 35"/>
          <p:cNvSpPr/>
          <p:nvPr/>
        </p:nvSpPr>
        <p:spPr>
          <a:xfrm>
            <a:off x="354" y="361635"/>
            <a:ext cx="225016" cy="5866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4" tIns="48217" rIns="96434" bIns="48217" rtlCol="0" anchor="ctr"/>
          <a:lstStyle/>
          <a:p>
            <a:pPr algn="ctr" defTabSz="964565"/>
            <a:endParaRPr lang="zh-CN" altLang="en-US" sz="1970">
              <a:solidFill>
                <a:srgbClr val="E7E6E6">
                  <a:lumMod val="50000"/>
                </a:srgbClr>
              </a:solidFill>
              <a:cs typeface="+mn-ea"/>
              <a:sym typeface="+mn-lt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372973" y="266550"/>
            <a:ext cx="1631042" cy="528263"/>
          </a:xfrm>
          <a:prstGeom prst="rect">
            <a:avLst/>
          </a:prstGeom>
          <a:noFill/>
        </p:spPr>
        <p:txBody>
          <a:bodyPr wrap="none" lIns="96434" tIns="48217" rIns="96434" bIns="48217" rtlCol="0">
            <a:spAutoFit/>
          </a:bodyPr>
          <a:lstStyle/>
          <a:p>
            <a:pPr defTabSz="964565"/>
            <a:r>
              <a:rPr lang="zh-CN" altLang="en-US" sz="2800" dirty="0">
                <a:solidFill>
                  <a:srgbClr val="E7E6E6">
                    <a:lumMod val="25000"/>
                  </a:srgbClr>
                </a:solidFill>
                <a:latin typeface="+mn-lt"/>
                <a:ea typeface="+mn-ea"/>
                <a:cs typeface="+mn-ea"/>
                <a:sym typeface="+mn-lt"/>
              </a:rPr>
              <a:t>专业技能</a:t>
            </a:r>
          </a:p>
        </p:txBody>
      </p:sp>
      <p:sp>
        <p:nvSpPr>
          <p:cNvPr id="39" name="文本框 38"/>
          <p:cNvSpPr txBox="1"/>
          <p:nvPr/>
        </p:nvSpPr>
        <p:spPr>
          <a:xfrm>
            <a:off x="372973" y="731157"/>
            <a:ext cx="2214985" cy="282042"/>
          </a:xfrm>
          <a:prstGeom prst="rect">
            <a:avLst/>
          </a:prstGeom>
          <a:noFill/>
        </p:spPr>
        <p:txBody>
          <a:bodyPr wrap="none" lIns="96434" tIns="48217" rIns="96434" bIns="48217" rtlCol="0">
            <a:spAutoFit/>
          </a:bodyPr>
          <a:lstStyle/>
          <a:p>
            <a:pPr defTabSz="964565"/>
            <a:r>
              <a:rPr lang="en-US" altLang="zh-CN" sz="1200" dirty="0">
                <a:solidFill>
                  <a:srgbClr val="E7E6E6">
                    <a:lumMod val="25000"/>
                  </a:srgbClr>
                </a:solidFill>
                <a:latin typeface="+mn-lt"/>
                <a:ea typeface="+mn-ea"/>
                <a:cs typeface="+mn-ea"/>
                <a:sym typeface="+mn-lt"/>
              </a:rPr>
              <a:t>ADD RELATED TITLE WORDS</a:t>
            </a:r>
            <a:endParaRPr lang="zh-CN" altLang="en-US" sz="1200" dirty="0">
              <a:solidFill>
                <a:srgbClr val="E7E6E6">
                  <a:lumMod val="25000"/>
                </a:srgb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0" name="TextBox 29"/>
          <p:cNvSpPr txBox="1"/>
          <p:nvPr/>
        </p:nvSpPr>
        <p:spPr>
          <a:xfrm>
            <a:off x="1049470" y="2233455"/>
            <a:ext cx="2234747" cy="8863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具有一定会计专业水平，经考核取得证书、可以接受当事人委托。</a:t>
            </a:r>
          </a:p>
        </p:txBody>
      </p:sp>
      <p:sp>
        <p:nvSpPr>
          <p:cNvPr id="41" name="TextBox 29"/>
          <p:cNvSpPr txBox="1"/>
          <p:nvPr/>
        </p:nvSpPr>
        <p:spPr>
          <a:xfrm>
            <a:off x="9638979" y="3492305"/>
            <a:ext cx="2247125" cy="56720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日常基本口语基本没问题，口语和外国客户简单对话。</a:t>
            </a:r>
          </a:p>
        </p:txBody>
      </p:sp>
      <p:sp>
        <p:nvSpPr>
          <p:cNvPr id="42" name="TextBox 29"/>
          <p:cNvSpPr txBox="1"/>
          <p:nvPr/>
        </p:nvSpPr>
        <p:spPr>
          <a:xfrm>
            <a:off x="1025899" y="4503120"/>
            <a:ext cx="2234747" cy="8863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获得美国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Adobe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公司平面技能证书，熟练掌握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photoshop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软件。</a:t>
            </a:r>
          </a:p>
        </p:txBody>
      </p:sp>
      <p:sp>
        <p:nvSpPr>
          <p:cNvPr id="43" name="TextBox 29"/>
          <p:cNvSpPr txBox="1"/>
          <p:nvPr/>
        </p:nvSpPr>
        <p:spPr>
          <a:xfrm>
            <a:off x="9638979" y="5405944"/>
            <a:ext cx="2247125" cy="8863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熟练操作办公软件，能够独立完成会议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ppt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培训工作。</a:t>
            </a:r>
          </a:p>
        </p:txBody>
      </p:sp>
      <p:sp>
        <p:nvSpPr>
          <p:cNvPr id="44" name="Freeform 40"/>
          <p:cNvSpPr/>
          <p:nvPr/>
        </p:nvSpPr>
        <p:spPr bwMode="auto">
          <a:xfrm>
            <a:off x="6157591" y="4895893"/>
            <a:ext cx="3205163" cy="1882775"/>
          </a:xfrm>
          <a:custGeom>
            <a:avLst/>
            <a:gdLst>
              <a:gd name="T0" fmla="*/ 819 w 1161"/>
              <a:gd name="T1" fmla="*/ 0 h 682"/>
              <a:gd name="T2" fmla="*/ 556 w 1161"/>
              <a:gd name="T3" fmla="*/ 124 h 682"/>
              <a:gd name="T4" fmla="*/ 556 w 1161"/>
              <a:gd name="T5" fmla="*/ 124 h 682"/>
              <a:gd name="T6" fmla="*/ 313 w 1161"/>
              <a:gd name="T7" fmla="*/ 302 h 682"/>
              <a:gd name="T8" fmla="*/ 154 w 1161"/>
              <a:gd name="T9" fmla="*/ 257 h 682"/>
              <a:gd name="T10" fmla="*/ 154 w 1161"/>
              <a:gd name="T11" fmla="*/ 257 h 682"/>
              <a:gd name="T12" fmla="*/ 100 w 1161"/>
              <a:gd name="T13" fmla="*/ 241 h 682"/>
              <a:gd name="T14" fmla="*/ 0 w 1161"/>
              <a:gd name="T15" fmla="*/ 341 h 682"/>
              <a:gd name="T16" fmla="*/ 100 w 1161"/>
              <a:gd name="T17" fmla="*/ 441 h 682"/>
              <a:gd name="T18" fmla="*/ 154 w 1161"/>
              <a:gd name="T19" fmla="*/ 425 h 682"/>
              <a:gd name="T20" fmla="*/ 154 w 1161"/>
              <a:gd name="T21" fmla="*/ 425 h 682"/>
              <a:gd name="T22" fmla="*/ 313 w 1161"/>
              <a:gd name="T23" fmla="*/ 380 h 682"/>
              <a:gd name="T24" fmla="*/ 556 w 1161"/>
              <a:gd name="T25" fmla="*/ 558 h 682"/>
              <a:gd name="T26" fmla="*/ 556 w 1161"/>
              <a:gd name="T27" fmla="*/ 558 h 682"/>
              <a:gd name="T28" fmla="*/ 819 w 1161"/>
              <a:gd name="T29" fmla="*/ 682 h 682"/>
              <a:gd name="T30" fmla="*/ 1161 w 1161"/>
              <a:gd name="T31" fmla="*/ 341 h 682"/>
              <a:gd name="T32" fmla="*/ 819 w 1161"/>
              <a:gd name="T33" fmla="*/ 0 h 6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161" h="682">
                <a:moveTo>
                  <a:pt x="819" y="0"/>
                </a:moveTo>
                <a:cubicBezTo>
                  <a:pt x="714" y="0"/>
                  <a:pt x="619" y="48"/>
                  <a:pt x="556" y="124"/>
                </a:cubicBezTo>
                <a:cubicBezTo>
                  <a:pt x="556" y="124"/>
                  <a:pt x="556" y="124"/>
                  <a:pt x="556" y="124"/>
                </a:cubicBezTo>
                <a:cubicBezTo>
                  <a:pt x="462" y="235"/>
                  <a:pt x="461" y="302"/>
                  <a:pt x="313" y="302"/>
                </a:cubicBezTo>
                <a:cubicBezTo>
                  <a:pt x="187" y="302"/>
                  <a:pt x="197" y="284"/>
                  <a:pt x="154" y="257"/>
                </a:cubicBezTo>
                <a:cubicBezTo>
                  <a:pt x="154" y="257"/>
                  <a:pt x="154" y="257"/>
                  <a:pt x="154" y="257"/>
                </a:cubicBezTo>
                <a:cubicBezTo>
                  <a:pt x="138" y="247"/>
                  <a:pt x="120" y="241"/>
                  <a:pt x="100" y="241"/>
                </a:cubicBezTo>
                <a:cubicBezTo>
                  <a:pt x="45" y="241"/>
                  <a:pt x="0" y="286"/>
                  <a:pt x="0" y="341"/>
                </a:cubicBezTo>
                <a:cubicBezTo>
                  <a:pt x="0" y="396"/>
                  <a:pt x="45" y="441"/>
                  <a:pt x="100" y="441"/>
                </a:cubicBezTo>
                <a:cubicBezTo>
                  <a:pt x="120" y="441"/>
                  <a:pt x="138" y="435"/>
                  <a:pt x="154" y="425"/>
                </a:cubicBezTo>
                <a:cubicBezTo>
                  <a:pt x="154" y="425"/>
                  <a:pt x="154" y="425"/>
                  <a:pt x="154" y="425"/>
                </a:cubicBezTo>
                <a:cubicBezTo>
                  <a:pt x="197" y="398"/>
                  <a:pt x="187" y="380"/>
                  <a:pt x="313" y="380"/>
                </a:cubicBezTo>
                <a:cubicBezTo>
                  <a:pt x="461" y="380"/>
                  <a:pt x="462" y="447"/>
                  <a:pt x="556" y="558"/>
                </a:cubicBezTo>
                <a:cubicBezTo>
                  <a:pt x="556" y="558"/>
                  <a:pt x="556" y="558"/>
                  <a:pt x="556" y="558"/>
                </a:cubicBezTo>
                <a:cubicBezTo>
                  <a:pt x="619" y="634"/>
                  <a:pt x="714" y="682"/>
                  <a:pt x="819" y="682"/>
                </a:cubicBezTo>
                <a:cubicBezTo>
                  <a:pt x="1008" y="682"/>
                  <a:pt x="1161" y="529"/>
                  <a:pt x="1161" y="341"/>
                </a:cubicBezTo>
                <a:cubicBezTo>
                  <a:pt x="1161" y="153"/>
                  <a:pt x="1008" y="0"/>
                  <a:pt x="819" y="0"/>
                </a:cubicBezTo>
                <a:close/>
              </a:path>
            </a:pathLst>
          </a:custGeom>
          <a:solidFill>
            <a:srgbClr val="2C242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240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5" name="Freeform 41"/>
          <p:cNvSpPr/>
          <p:nvPr/>
        </p:nvSpPr>
        <p:spPr bwMode="auto">
          <a:xfrm>
            <a:off x="3504878" y="1805030"/>
            <a:ext cx="3205163" cy="1882775"/>
          </a:xfrm>
          <a:custGeom>
            <a:avLst/>
            <a:gdLst>
              <a:gd name="T0" fmla="*/ 1061 w 1161"/>
              <a:gd name="T1" fmla="*/ 241 h 682"/>
              <a:gd name="T2" fmla="*/ 1007 w 1161"/>
              <a:gd name="T3" fmla="*/ 257 h 682"/>
              <a:gd name="T4" fmla="*/ 1007 w 1161"/>
              <a:gd name="T5" fmla="*/ 257 h 682"/>
              <a:gd name="T6" fmla="*/ 848 w 1161"/>
              <a:gd name="T7" fmla="*/ 302 h 682"/>
              <a:gd name="T8" fmla="*/ 605 w 1161"/>
              <a:gd name="T9" fmla="*/ 124 h 682"/>
              <a:gd name="T10" fmla="*/ 605 w 1161"/>
              <a:gd name="T11" fmla="*/ 124 h 682"/>
              <a:gd name="T12" fmla="*/ 342 w 1161"/>
              <a:gd name="T13" fmla="*/ 0 h 682"/>
              <a:gd name="T14" fmla="*/ 0 w 1161"/>
              <a:gd name="T15" fmla="*/ 341 h 682"/>
              <a:gd name="T16" fmla="*/ 342 w 1161"/>
              <a:gd name="T17" fmla="*/ 682 h 682"/>
              <a:gd name="T18" fmla="*/ 605 w 1161"/>
              <a:gd name="T19" fmla="*/ 558 h 682"/>
              <a:gd name="T20" fmla="*/ 605 w 1161"/>
              <a:gd name="T21" fmla="*/ 558 h 682"/>
              <a:gd name="T22" fmla="*/ 605 w 1161"/>
              <a:gd name="T23" fmla="*/ 558 h 682"/>
              <a:gd name="T24" fmla="*/ 605 w 1161"/>
              <a:gd name="T25" fmla="*/ 558 h 682"/>
              <a:gd name="T26" fmla="*/ 848 w 1161"/>
              <a:gd name="T27" fmla="*/ 380 h 682"/>
              <a:gd name="T28" fmla="*/ 1007 w 1161"/>
              <a:gd name="T29" fmla="*/ 425 h 682"/>
              <a:gd name="T30" fmla="*/ 1007 w 1161"/>
              <a:gd name="T31" fmla="*/ 425 h 682"/>
              <a:gd name="T32" fmla="*/ 1061 w 1161"/>
              <a:gd name="T33" fmla="*/ 441 h 682"/>
              <a:gd name="T34" fmla="*/ 1161 w 1161"/>
              <a:gd name="T35" fmla="*/ 341 h 682"/>
              <a:gd name="T36" fmla="*/ 1061 w 1161"/>
              <a:gd name="T37" fmla="*/ 241 h 6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161" h="682">
                <a:moveTo>
                  <a:pt x="1061" y="241"/>
                </a:moveTo>
                <a:cubicBezTo>
                  <a:pt x="1041" y="241"/>
                  <a:pt x="1023" y="247"/>
                  <a:pt x="1007" y="257"/>
                </a:cubicBezTo>
                <a:cubicBezTo>
                  <a:pt x="1007" y="257"/>
                  <a:pt x="1007" y="257"/>
                  <a:pt x="1007" y="257"/>
                </a:cubicBezTo>
                <a:cubicBezTo>
                  <a:pt x="964" y="284"/>
                  <a:pt x="974" y="302"/>
                  <a:pt x="848" y="302"/>
                </a:cubicBezTo>
                <a:cubicBezTo>
                  <a:pt x="700" y="302"/>
                  <a:pt x="699" y="235"/>
                  <a:pt x="605" y="124"/>
                </a:cubicBezTo>
                <a:cubicBezTo>
                  <a:pt x="605" y="124"/>
                  <a:pt x="605" y="124"/>
                  <a:pt x="605" y="124"/>
                </a:cubicBezTo>
                <a:cubicBezTo>
                  <a:pt x="542" y="48"/>
                  <a:pt x="448" y="0"/>
                  <a:pt x="342" y="0"/>
                </a:cubicBezTo>
                <a:cubicBezTo>
                  <a:pt x="153" y="0"/>
                  <a:pt x="0" y="153"/>
                  <a:pt x="0" y="341"/>
                </a:cubicBezTo>
                <a:cubicBezTo>
                  <a:pt x="0" y="529"/>
                  <a:pt x="153" y="682"/>
                  <a:pt x="342" y="682"/>
                </a:cubicBezTo>
                <a:cubicBezTo>
                  <a:pt x="448" y="682"/>
                  <a:pt x="542" y="634"/>
                  <a:pt x="605" y="558"/>
                </a:cubicBezTo>
                <a:cubicBezTo>
                  <a:pt x="605" y="558"/>
                  <a:pt x="605" y="558"/>
                  <a:pt x="605" y="558"/>
                </a:cubicBezTo>
                <a:cubicBezTo>
                  <a:pt x="605" y="558"/>
                  <a:pt x="605" y="558"/>
                  <a:pt x="605" y="558"/>
                </a:cubicBezTo>
                <a:cubicBezTo>
                  <a:pt x="605" y="558"/>
                  <a:pt x="605" y="558"/>
                  <a:pt x="605" y="558"/>
                </a:cubicBezTo>
                <a:cubicBezTo>
                  <a:pt x="699" y="447"/>
                  <a:pt x="700" y="380"/>
                  <a:pt x="848" y="380"/>
                </a:cubicBezTo>
                <a:cubicBezTo>
                  <a:pt x="974" y="380"/>
                  <a:pt x="964" y="398"/>
                  <a:pt x="1007" y="425"/>
                </a:cubicBezTo>
                <a:cubicBezTo>
                  <a:pt x="1007" y="425"/>
                  <a:pt x="1007" y="425"/>
                  <a:pt x="1007" y="425"/>
                </a:cubicBezTo>
                <a:cubicBezTo>
                  <a:pt x="1023" y="435"/>
                  <a:pt x="1041" y="441"/>
                  <a:pt x="1061" y="441"/>
                </a:cubicBezTo>
                <a:cubicBezTo>
                  <a:pt x="1116" y="441"/>
                  <a:pt x="1161" y="396"/>
                  <a:pt x="1161" y="341"/>
                </a:cubicBezTo>
                <a:cubicBezTo>
                  <a:pt x="1161" y="286"/>
                  <a:pt x="1116" y="241"/>
                  <a:pt x="1061" y="241"/>
                </a:cubicBezTo>
                <a:close/>
              </a:path>
            </a:pathLst>
          </a:custGeom>
          <a:solidFill>
            <a:srgbClr val="2A2B2D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2400"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46" name="组合 45"/>
          <p:cNvGrpSpPr/>
          <p:nvPr/>
        </p:nvGrpSpPr>
        <p:grpSpPr>
          <a:xfrm>
            <a:off x="6348090" y="2133642"/>
            <a:ext cx="171451" cy="4267200"/>
            <a:chOff x="6010275" y="1583258"/>
            <a:chExt cx="171450" cy="4267200"/>
          </a:xfrm>
        </p:grpSpPr>
        <p:cxnSp>
          <p:nvCxnSpPr>
            <p:cNvPr id="47" name="直接连接符 46"/>
            <p:cNvCxnSpPr>
              <a:stCxn id="48" idx="3"/>
              <a:endCxn id="52" idx="0"/>
            </p:cNvCxnSpPr>
            <p:nvPr/>
          </p:nvCxnSpPr>
          <p:spPr>
            <a:xfrm>
              <a:off x="6096000" y="1713433"/>
              <a:ext cx="0" cy="4076700"/>
            </a:xfrm>
            <a:prstGeom prst="line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Freeform 42"/>
            <p:cNvSpPr/>
            <p:nvPr/>
          </p:nvSpPr>
          <p:spPr bwMode="auto">
            <a:xfrm>
              <a:off x="6010275" y="1583258"/>
              <a:ext cx="171450" cy="130175"/>
            </a:xfrm>
            <a:custGeom>
              <a:avLst/>
              <a:gdLst>
                <a:gd name="T0" fmla="*/ 54 w 108"/>
                <a:gd name="T1" fmla="*/ 45 h 82"/>
                <a:gd name="T2" fmla="*/ 0 w 108"/>
                <a:gd name="T3" fmla="*/ 0 h 82"/>
                <a:gd name="T4" fmla="*/ 0 w 108"/>
                <a:gd name="T5" fmla="*/ 38 h 82"/>
                <a:gd name="T6" fmla="*/ 54 w 108"/>
                <a:gd name="T7" fmla="*/ 82 h 82"/>
                <a:gd name="T8" fmla="*/ 108 w 108"/>
                <a:gd name="T9" fmla="*/ 38 h 82"/>
                <a:gd name="T10" fmla="*/ 108 w 108"/>
                <a:gd name="T11" fmla="*/ 0 h 82"/>
                <a:gd name="T12" fmla="*/ 54 w 108"/>
                <a:gd name="T13" fmla="*/ 45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" h="82">
                  <a:moveTo>
                    <a:pt x="54" y="45"/>
                  </a:moveTo>
                  <a:lnTo>
                    <a:pt x="0" y="0"/>
                  </a:lnTo>
                  <a:lnTo>
                    <a:pt x="0" y="38"/>
                  </a:lnTo>
                  <a:lnTo>
                    <a:pt x="54" y="82"/>
                  </a:lnTo>
                  <a:lnTo>
                    <a:pt x="108" y="38"/>
                  </a:lnTo>
                  <a:lnTo>
                    <a:pt x="108" y="0"/>
                  </a:lnTo>
                  <a:lnTo>
                    <a:pt x="54" y="45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49" name="Freeform 43"/>
            <p:cNvSpPr/>
            <p:nvPr/>
          </p:nvSpPr>
          <p:spPr bwMode="auto">
            <a:xfrm>
              <a:off x="6010275" y="2615133"/>
              <a:ext cx="171450" cy="133350"/>
            </a:xfrm>
            <a:custGeom>
              <a:avLst/>
              <a:gdLst>
                <a:gd name="T0" fmla="*/ 54 w 108"/>
                <a:gd name="T1" fmla="*/ 45 h 84"/>
                <a:gd name="T2" fmla="*/ 0 w 108"/>
                <a:gd name="T3" fmla="*/ 0 h 84"/>
                <a:gd name="T4" fmla="*/ 0 w 108"/>
                <a:gd name="T5" fmla="*/ 39 h 84"/>
                <a:gd name="T6" fmla="*/ 54 w 108"/>
                <a:gd name="T7" fmla="*/ 84 h 84"/>
                <a:gd name="T8" fmla="*/ 108 w 108"/>
                <a:gd name="T9" fmla="*/ 39 h 84"/>
                <a:gd name="T10" fmla="*/ 108 w 108"/>
                <a:gd name="T11" fmla="*/ 0 h 84"/>
                <a:gd name="T12" fmla="*/ 54 w 108"/>
                <a:gd name="T13" fmla="*/ 45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" h="84">
                  <a:moveTo>
                    <a:pt x="54" y="45"/>
                  </a:moveTo>
                  <a:lnTo>
                    <a:pt x="0" y="0"/>
                  </a:lnTo>
                  <a:lnTo>
                    <a:pt x="0" y="39"/>
                  </a:lnTo>
                  <a:lnTo>
                    <a:pt x="54" y="84"/>
                  </a:lnTo>
                  <a:lnTo>
                    <a:pt x="108" y="39"/>
                  </a:lnTo>
                  <a:lnTo>
                    <a:pt x="108" y="0"/>
                  </a:lnTo>
                  <a:lnTo>
                    <a:pt x="54" y="45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50" name="Freeform 44"/>
            <p:cNvSpPr/>
            <p:nvPr/>
          </p:nvSpPr>
          <p:spPr bwMode="auto">
            <a:xfrm>
              <a:off x="6010275" y="3650183"/>
              <a:ext cx="171450" cy="133350"/>
            </a:xfrm>
            <a:custGeom>
              <a:avLst/>
              <a:gdLst>
                <a:gd name="T0" fmla="*/ 54 w 108"/>
                <a:gd name="T1" fmla="*/ 46 h 84"/>
                <a:gd name="T2" fmla="*/ 0 w 108"/>
                <a:gd name="T3" fmla="*/ 0 h 84"/>
                <a:gd name="T4" fmla="*/ 0 w 108"/>
                <a:gd name="T5" fmla="*/ 39 h 84"/>
                <a:gd name="T6" fmla="*/ 54 w 108"/>
                <a:gd name="T7" fmla="*/ 84 h 84"/>
                <a:gd name="T8" fmla="*/ 108 w 108"/>
                <a:gd name="T9" fmla="*/ 39 h 84"/>
                <a:gd name="T10" fmla="*/ 108 w 108"/>
                <a:gd name="T11" fmla="*/ 0 h 84"/>
                <a:gd name="T12" fmla="*/ 54 w 108"/>
                <a:gd name="T13" fmla="*/ 46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" h="84">
                  <a:moveTo>
                    <a:pt x="54" y="46"/>
                  </a:moveTo>
                  <a:lnTo>
                    <a:pt x="0" y="0"/>
                  </a:lnTo>
                  <a:lnTo>
                    <a:pt x="0" y="39"/>
                  </a:lnTo>
                  <a:lnTo>
                    <a:pt x="54" y="84"/>
                  </a:lnTo>
                  <a:lnTo>
                    <a:pt x="108" y="39"/>
                  </a:lnTo>
                  <a:lnTo>
                    <a:pt x="108" y="0"/>
                  </a:lnTo>
                  <a:lnTo>
                    <a:pt x="54" y="46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51" name="Freeform 45"/>
            <p:cNvSpPr/>
            <p:nvPr/>
          </p:nvSpPr>
          <p:spPr bwMode="auto">
            <a:xfrm>
              <a:off x="6010275" y="4685233"/>
              <a:ext cx="171450" cy="130175"/>
            </a:xfrm>
            <a:custGeom>
              <a:avLst/>
              <a:gdLst>
                <a:gd name="T0" fmla="*/ 54 w 108"/>
                <a:gd name="T1" fmla="*/ 46 h 82"/>
                <a:gd name="T2" fmla="*/ 0 w 108"/>
                <a:gd name="T3" fmla="*/ 0 h 82"/>
                <a:gd name="T4" fmla="*/ 0 w 108"/>
                <a:gd name="T5" fmla="*/ 39 h 82"/>
                <a:gd name="T6" fmla="*/ 54 w 108"/>
                <a:gd name="T7" fmla="*/ 82 h 82"/>
                <a:gd name="T8" fmla="*/ 108 w 108"/>
                <a:gd name="T9" fmla="*/ 39 h 82"/>
                <a:gd name="T10" fmla="*/ 108 w 108"/>
                <a:gd name="T11" fmla="*/ 0 h 82"/>
                <a:gd name="T12" fmla="*/ 54 w 108"/>
                <a:gd name="T13" fmla="*/ 46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" h="82">
                  <a:moveTo>
                    <a:pt x="54" y="46"/>
                  </a:moveTo>
                  <a:lnTo>
                    <a:pt x="0" y="0"/>
                  </a:lnTo>
                  <a:lnTo>
                    <a:pt x="0" y="39"/>
                  </a:lnTo>
                  <a:lnTo>
                    <a:pt x="54" y="82"/>
                  </a:lnTo>
                  <a:lnTo>
                    <a:pt x="108" y="39"/>
                  </a:lnTo>
                  <a:lnTo>
                    <a:pt x="108" y="0"/>
                  </a:lnTo>
                  <a:lnTo>
                    <a:pt x="54" y="46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52" name="Freeform 46"/>
            <p:cNvSpPr/>
            <p:nvPr/>
          </p:nvSpPr>
          <p:spPr bwMode="auto">
            <a:xfrm>
              <a:off x="6010275" y="5718696"/>
              <a:ext cx="171450" cy="131762"/>
            </a:xfrm>
            <a:custGeom>
              <a:avLst/>
              <a:gdLst>
                <a:gd name="T0" fmla="*/ 54 w 108"/>
                <a:gd name="T1" fmla="*/ 45 h 83"/>
                <a:gd name="T2" fmla="*/ 0 w 108"/>
                <a:gd name="T3" fmla="*/ 0 h 83"/>
                <a:gd name="T4" fmla="*/ 0 w 108"/>
                <a:gd name="T5" fmla="*/ 38 h 83"/>
                <a:gd name="T6" fmla="*/ 54 w 108"/>
                <a:gd name="T7" fmla="*/ 83 h 83"/>
                <a:gd name="T8" fmla="*/ 108 w 108"/>
                <a:gd name="T9" fmla="*/ 38 h 83"/>
                <a:gd name="T10" fmla="*/ 108 w 108"/>
                <a:gd name="T11" fmla="*/ 0 h 83"/>
                <a:gd name="T12" fmla="*/ 54 w 108"/>
                <a:gd name="T13" fmla="*/ 45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" h="83">
                  <a:moveTo>
                    <a:pt x="54" y="45"/>
                  </a:moveTo>
                  <a:lnTo>
                    <a:pt x="0" y="0"/>
                  </a:lnTo>
                  <a:lnTo>
                    <a:pt x="0" y="38"/>
                  </a:lnTo>
                  <a:lnTo>
                    <a:pt x="54" y="83"/>
                  </a:lnTo>
                  <a:lnTo>
                    <a:pt x="108" y="38"/>
                  </a:lnTo>
                  <a:lnTo>
                    <a:pt x="108" y="0"/>
                  </a:lnTo>
                  <a:lnTo>
                    <a:pt x="54" y="45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sp>
        <p:nvSpPr>
          <p:cNvPr id="53" name="Oval 47"/>
          <p:cNvSpPr>
            <a:spLocks noChangeArrowheads="1"/>
          </p:cNvSpPr>
          <p:nvPr/>
        </p:nvSpPr>
        <p:spPr bwMode="auto">
          <a:xfrm>
            <a:off x="3620766" y="1920916"/>
            <a:ext cx="1654175" cy="1651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240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4" name="Oval 48"/>
          <p:cNvSpPr>
            <a:spLocks noChangeArrowheads="1"/>
          </p:cNvSpPr>
          <p:nvPr/>
        </p:nvSpPr>
        <p:spPr bwMode="auto">
          <a:xfrm>
            <a:off x="6213153" y="2525755"/>
            <a:ext cx="441325" cy="44132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0" tIns="0" rIns="0" bIns="0" numCol="1" anchor="ctr" anchorCtr="0" compatLnSpc="1"/>
          <a:lstStyle/>
          <a:p>
            <a:pPr algn="ctr"/>
            <a:r>
              <a:rPr lang="en-US" altLang="zh-CN" sz="2800" dirty="0">
                <a:solidFill>
                  <a:srgbClr val="FFFFFF"/>
                </a:solidFill>
                <a:latin typeface="+mn-lt"/>
                <a:ea typeface="+mn-ea"/>
                <a:cs typeface="+mn-ea"/>
                <a:sym typeface="+mn-lt"/>
              </a:rPr>
              <a:t>A</a:t>
            </a:r>
            <a:endParaRPr lang="zh-CN" altLang="en-US" sz="2800" dirty="0">
              <a:solidFill>
                <a:srgbClr val="FFFFFF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5" name="Freeform 49"/>
          <p:cNvSpPr/>
          <p:nvPr/>
        </p:nvSpPr>
        <p:spPr bwMode="auto">
          <a:xfrm>
            <a:off x="3504878" y="3864017"/>
            <a:ext cx="3205163" cy="1885951"/>
          </a:xfrm>
          <a:custGeom>
            <a:avLst/>
            <a:gdLst>
              <a:gd name="T0" fmla="*/ 1061 w 1161"/>
              <a:gd name="T1" fmla="*/ 242 h 683"/>
              <a:gd name="T2" fmla="*/ 1007 w 1161"/>
              <a:gd name="T3" fmla="*/ 257 h 683"/>
              <a:gd name="T4" fmla="*/ 1007 w 1161"/>
              <a:gd name="T5" fmla="*/ 257 h 683"/>
              <a:gd name="T6" fmla="*/ 848 w 1161"/>
              <a:gd name="T7" fmla="*/ 303 h 683"/>
              <a:gd name="T8" fmla="*/ 605 w 1161"/>
              <a:gd name="T9" fmla="*/ 125 h 683"/>
              <a:gd name="T10" fmla="*/ 605 w 1161"/>
              <a:gd name="T11" fmla="*/ 125 h 683"/>
              <a:gd name="T12" fmla="*/ 605 w 1161"/>
              <a:gd name="T13" fmla="*/ 124 h 683"/>
              <a:gd name="T14" fmla="*/ 605 w 1161"/>
              <a:gd name="T15" fmla="*/ 124 h 683"/>
              <a:gd name="T16" fmla="*/ 342 w 1161"/>
              <a:gd name="T17" fmla="*/ 0 h 683"/>
              <a:gd name="T18" fmla="*/ 0 w 1161"/>
              <a:gd name="T19" fmla="*/ 342 h 683"/>
              <a:gd name="T20" fmla="*/ 342 w 1161"/>
              <a:gd name="T21" fmla="*/ 683 h 683"/>
              <a:gd name="T22" fmla="*/ 605 w 1161"/>
              <a:gd name="T23" fmla="*/ 559 h 683"/>
              <a:gd name="T24" fmla="*/ 605 w 1161"/>
              <a:gd name="T25" fmla="*/ 559 h 683"/>
              <a:gd name="T26" fmla="*/ 848 w 1161"/>
              <a:gd name="T27" fmla="*/ 380 h 683"/>
              <a:gd name="T28" fmla="*/ 1007 w 1161"/>
              <a:gd name="T29" fmla="*/ 426 h 683"/>
              <a:gd name="T30" fmla="*/ 1007 w 1161"/>
              <a:gd name="T31" fmla="*/ 426 h 683"/>
              <a:gd name="T32" fmla="*/ 1061 w 1161"/>
              <a:gd name="T33" fmla="*/ 441 h 683"/>
              <a:gd name="T34" fmla="*/ 1161 w 1161"/>
              <a:gd name="T35" fmla="*/ 342 h 683"/>
              <a:gd name="T36" fmla="*/ 1061 w 1161"/>
              <a:gd name="T37" fmla="*/ 242 h 6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161" h="683">
                <a:moveTo>
                  <a:pt x="1061" y="242"/>
                </a:moveTo>
                <a:cubicBezTo>
                  <a:pt x="1041" y="242"/>
                  <a:pt x="1023" y="248"/>
                  <a:pt x="1007" y="257"/>
                </a:cubicBezTo>
                <a:cubicBezTo>
                  <a:pt x="1007" y="257"/>
                  <a:pt x="1007" y="257"/>
                  <a:pt x="1007" y="257"/>
                </a:cubicBezTo>
                <a:cubicBezTo>
                  <a:pt x="964" y="285"/>
                  <a:pt x="974" y="303"/>
                  <a:pt x="848" y="303"/>
                </a:cubicBezTo>
                <a:cubicBezTo>
                  <a:pt x="700" y="303"/>
                  <a:pt x="699" y="236"/>
                  <a:pt x="605" y="125"/>
                </a:cubicBezTo>
                <a:cubicBezTo>
                  <a:pt x="605" y="125"/>
                  <a:pt x="605" y="125"/>
                  <a:pt x="605" y="125"/>
                </a:cubicBezTo>
                <a:cubicBezTo>
                  <a:pt x="605" y="125"/>
                  <a:pt x="605" y="124"/>
                  <a:pt x="605" y="124"/>
                </a:cubicBezTo>
                <a:cubicBezTo>
                  <a:pt x="605" y="124"/>
                  <a:pt x="605" y="124"/>
                  <a:pt x="605" y="124"/>
                </a:cubicBezTo>
                <a:cubicBezTo>
                  <a:pt x="542" y="49"/>
                  <a:pt x="448" y="0"/>
                  <a:pt x="342" y="0"/>
                </a:cubicBezTo>
                <a:cubicBezTo>
                  <a:pt x="153" y="0"/>
                  <a:pt x="0" y="153"/>
                  <a:pt x="0" y="342"/>
                </a:cubicBezTo>
                <a:cubicBezTo>
                  <a:pt x="0" y="530"/>
                  <a:pt x="153" y="683"/>
                  <a:pt x="342" y="683"/>
                </a:cubicBezTo>
                <a:cubicBezTo>
                  <a:pt x="448" y="683"/>
                  <a:pt x="542" y="634"/>
                  <a:pt x="605" y="559"/>
                </a:cubicBezTo>
                <a:cubicBezTo>
                  <a:pt x="605" y="559"/>
                  <a:pt x="605" y="559"/>
                  <a:pt x="605" y="559"/>
                </a:cubicBezTo>
                <a:cubicBezTo>
                  <a:pt x="699" y="448"/>
                  <a:pt x="700" y="380"/>
                  <a:pt x="848" y="380"/>
                </a:cubicBezTo>
                <a:cubicBezTo>
                  <a:pt x="974" y="380"/>
                  <a:pt x="964" y="398"/>
                  <a:pt x="1007" y="426"/>
                </a:cubicBezTo>
                <a:cubicBezTo>
                  <a:pt x="1007" y="426"/>
                  <a:pt x="1007" y="426"/>
                  <a:pt x="1007" y="426"/>
                </a:cubicBezTo>
                <a:cubicBezTo>
                  <a:pt x="1023" y="436"/>
                  <a:pt x="1041" y="441"/>
                  <a:pt x="1061" y="441"/>
                </a:cubicBezTo>
                <a:cubicBezTo>
                  <a:pt x="1116" y="441"/>
                  <a:pt x="1161" y="397"/>
                  <a:pt x="1161" y="342"/>
                </a:cubicBezTo>
                <a:cubicBezTo>
                  <a:pt x="1161" y="286"/>
                  <a:pt x="1116" y="242"/>
                  <a:pt x="1061" y="242"/>
                </a:cubicBezTo>
                <a:close/>
              </a:path>
            </a:pathLst>
          </a:custGeom>
          <a:solidFill>
            <a:srgbClr val="2C242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240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6" name="Oval 50"/>
          <p:cNvSpPr>
            <a:spLocks noChangeArrowheads="1"/>
          </p:cNvSpPr>
          <p:nvPr/>
        </p:nvSpPr>
        <p:spPr bwMode="auto">
          <a:xfrm>
            <a:off x="3620766" y="3979905"/>
            <a:ext cx="1654175" cy="165417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240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7" name="Oval 51"/>
          <p:cNvSpPr>
            <a:spLocks noChangeArrowheads="1"/>
          </p:cNvSpPr>
          <p:nvPr/>
        </p:nvSpPr>
        <p:spPr bwMode="auto">
          <a:xfrm>
            <a:off x="6213153" y="4584742"/>
            <a:ext cx="441325" cy="444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0" tIns="0" rIns="0" bIns="0" numCol="1" anchor="ctr" anchorCtr="0" compatLnSpc="1"/>
          <a:lstStyle/>
          <a:p>
            <a:pPr algn="ctr"/>
            <a:r>
              <a:rPr lang="en-US" altLang="zh-CN" sz="2800" dirty="0">
                <a:solidFill>
                  <a:srgbClr val="FFFFFF"/>
                </a:solidFill>
                <a:latin typeface="+mn-lt"/>
                <a:ea typeface="+mn-ea"/>
                <a:cs typeface="+mn-ea"/>
                <a:sym typeface="+mn-lt"/>
              </a:rPr>
              <a:t>C</a:t>
            </a:r>
            <a:endParaRPr lang="zh-CN" altLang="en-US" sz="2800" dirty="0">
              <a:solidFill>
                <a:srgbClr val="FFFFFF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8" name="Freeform 54"/>
          <p:cNvSpPr/>
          <p:nvPr/>
        </p:nvSpPr>
        <p:spPr bwMode="auto">
          <a:xfrm>
            <a:off x="6157591" y="2835316"/>
            <a:ext cx="3205163" cy="1881187"/>
          </a:xfrm>
          <a:custGeom>
            <a:avLst/>
            <a:gdLst>
              <a:gd name="T0" fmla="*/ 819 w 1161"/>
              <a:gd name="T1" fmla="*/ 0 h 682"/>
              <a:gd name="T2" fmla="*/ 556 w 1161"/>
              <a:gd name="T3" fmla="*/ 124 h 682"/>
              <a:gd name="T4" fmla="*/ 556 w 1161"/>
              <a:gd name="T5" fmla="*/ 124 h 682"/>
              <a:gd name="T6" fmla="*/ 556 w 1161"/>
              <a:gd name="T7" fmla="*/ 124 h 682"/>
              <a:gd name="T8" fmla="*/ 556 w 1161"/>
              <a:gd name="T9" fmla="*/ 124 h 682"/>
              <a:gd name="T10" fmla="*/ 313 w 1161"/>
              <a:gd name="T11" fmla="*/ 303 h 682"/>
              <a:gd name="T12" fmla="*/ 154 w 1161"/>
              <a:gd name="T13" fmla="*/ 257 h 682"/>
              <a:gd name="T14" fmla="*/ 154 w 1161"/>
              <a:gd name="T15" fmla="*/ 257 h 682"/>
              <a:gd name="T16" fmla="*/ 100 w 1161"/>
              <a:gd name="T17" fmla="*/ 241 h 682"/>
              <a:gd name="T18" fmla="*/ 0 w 1161"/>
              <a:gd name="T19" fmla="*/ 341 h 682"/>
              <a:gd name="T20" fmla="*/ 100 w 1161"/>
              <a:gd name="T21" fmla="*/ 441 h 682"/>
              <a:gd name="T22" fmla="*/ 154 w 1161"/>
              <a:gd name="T23" fmla="*/ 425 h 682"/>
              <a:gd name="T24" fmla="*/ 154 w 1161"/>
              <a:gd name="T25" fmla="*/ 425 h 682"/>
              <a:gd name="T26" fmla="*/ 313 w 1161"/>
              <a:gd name="T27" fmla="*/ 380 h 682"/>
              <a:gd name="T28" fmla="*/ 556 w 1161"/>
              <a:gd name="T29" fmla="*/ 558 h 682"/>
              <a:gd name="T30" fmla="*/ 556 w 1161"/>
              <a:gd name="T31" fmla="*/ 558 h 682"/>
              <a:gd name="T32" fmla="*/ 819 w 1161"/>
              <a:gd name="T33" fmla="*/ 682 h 682"/>
              <a:gd name="T34" fmla="*/ 1161 w 1161"/>
              <a:gd name="T35" fmla="*/ 341 h 682"/>
              <a:gd name="T36" fmla="*/ 819 w 1161"/>
              <a:gd name="T37" fmla="*/ 0 h 6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161" h="682">
                <a:moveTo>
                  <a:pt x="819" y="0"/>
                </a:moveTo>
                <a:cubicBezTo>
                  <a:pt x="714" y="0"/>
                  <a:pt x="619" y="48"/>
                  <a:pt x="556" y="124"/>
                </a:cubicBezTo>
                <a:cubicBezTo>
                  <a:pt x="556" y="124"/>
                  <a:pt x="556" y="124"/>
                  <a:pt x="556" y="124"/>
                </a:cubicBezTo>
                <a:cubicBezTo>
                  <a:pt x="556" y="124"/>
                  <a:pt x="556" y="124"/>
                  <a:pt x="556" y="124"/>
                </a:cubicBezTo>
                <a:cubicBezTo>
                  <a:pt x="556" y="124"/>
                  <a:pt x="556" y="124"/>
                  <a:pt x="556" y="124"/>
                </a:cubicBezTo>
                <a:cubicBezTo>
                  <a:pt x="462" y="235"/>
                  <a:pt x="461" y="303"/>
                  <a:pt x="313" y="303"/>
                </a:cubicBezTo>
                <a:cubicBezTo>
                  <a:pt x="187" y="303"/>
                  <a:pt x="197" y="284"/>
                  <a:pt x="154" y="257"/>
                </a:cubicBezTo>
                <a:cubicBezTo>
                  <a:pt x="154" y="257"/>
                  <a:pt x="154" y="257"/>
                  <a:pt x="154" y="257"/>
                </a:cubicBezTo>
                <a:cubicBezTo>
                  <a:pt x="138" y="247"/>
                  <a:pt x="120" y="241"/>
                  <a:pt x="100" y="241"/>
                </a:cubicBezTo>
                <a:cubicBezTo>
                  <a:pt x="45" y="241"/>
                  <a:pt x="0" y="286"/>
                  <a:pt x="0" y="341"/>
                </a:cubicBezTo>
                <a:cubicBezTo>
                  <a:pt x="0" y="396"/>
                  <a:pt x="45" y="441"/>
                  <a:pt x="100" y="441"/>
                </a:cubicBezTo>
                <a:cubicBezTo>
                  <a:pt x="120" y="441"/>
                  <a:pt x="138" y="435"/>
                  <a:pt x="154" y="425"/>
                </a:cubicBezTo>
                <a:cubicBezTo>
                  <a:pt x="154" y="425"/>
                  <a:pt x="154" y="425"/>
                  <a:pt x="154" y="425"/>
                </a:cubicBezTo>
                <a:cubicBezTo>
                  <a:pt x="197" y="398"/>
                  <a:pt x="187" y="380"/>
                  <a:pt x="313" y="380"/>
                </a:cubicBezTo>
                <a:cubicBezTo>
                  <a:pt x="461" y="380"/>
                  <a:pt x="462" y="447"/>
                  <a:pt x="556" y="558"/>
                </a:cubicBezTo>
                <a:cubicBezTo>
                  <a:pt x="556" y="558"/>
                  <a:pt x="556" y="558"/>
                  <a:pt x="556" y="558"/>
                </a:cubicBezTo>
                <a:cubicBezTo>
                  <a:pt x="619" y="634"/>
                  <a:pt x="714" y="682"/>
                  <a:pt x="819" y="682"/>
                </a:cubicBezTo>
                <a:cubicBezTo>
                  <a:pt x="1008" y="682"/>
                  <a:pt x="1161" y="530"/>
                  <a:pt x="1161" y="341"/>
                </a:cubicBezTo>
                <a:cubicBezTo>
                  <a:pt x="1161" y="153"/>
                  <a:pt x="1008" y="0"/>
                  <a:pt x="819" y="0"/>
                </a:cubicBezTo>
                <a:close/>
              </a:path>
            </a:pathLst>
          </a:custGeom>
          <a:solidFill>
            <a:srgbClr val="2C242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240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9" name="Oval 55"/>
          <p:cNvSpPr>
            <a:spLocks noChangeArrowheads="1"/>
          </p:cNvSpPr>
          <p:nvPr/>
        </p:nvSpPr>
        <p:spPr bwMode="auto">
          <a:xfrm>
            <a:off x="7592692" y="2951204"/>
            <a:ext cx="1654175" cy="165258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240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60" name="Oval 56"/>
          <p:cNvSpPr>
            <a:spLocks noChangeArrowheads="1"/>
          </p:cNvSpPr>
          <p:nvPr/>
        </p:nvSpPr>
        <p:spPr bwMode="auto">
          <a:xfrm>
            <a:off x="6213153" y="3554454"/>
            <a:ext cx="441325" cy="444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0" tIns="0" rIns="0" bIns="0" numCol="1" anchor="ctr" anchorCtr="0" compatLnSpc="1"/>
          <a:lstStyle/>
          <a:p>
            <a:pPr algn="ctr"/>
            <a:r>
              <a:rPr lang="en-US" altLang="zh-CN" sz="2800" dirty="0">
                <a:solidFill>
                  <a:srgbClr val="FFFFFF"/>
                </a:solidFill>
                <a:latin typeface="+mn-lt"/>
                <a:ea typeface="+mn-ea"/>
                <a:cs typeface="+mn-ea"/>
                <a:sym typeface="+mn-lt"/>
              </a:rPr>
              <a:t>B</a:t>
            </a:r>
            <a:endParaRPr lang="zh-CN" altLang="en-US" sz="2800" dirty="0">
              <a:solidFill>
                <a:srgbClr val="FFFFFF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61" name="Oval 57"/>
          <p:cNvSpPr>
            <a:spLocks noChangeArrowheads="1"/>
          </p:cNvSpPr>
          <p:nvPr/>
        </p:nvSpPr>
        <p:spPr bwMode="auto">
          <a:xfrm>
            <a:off x="7592692" y="5013366"/>
            <a:ext cx="1654175" cy="164941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240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62" name="Oval 59"/>
          <p:cNvSpPr>
            <a:spLocks noChangeArrowheads="1"/>
          </p:cNvSpPr>
          <p:nvPr/>
        </p:nvSpPr>
        <p:spPr bwMode="auto">
          <a:xfrm>
            <a:off x="6213153" y="5616616"/>
            <a:ext cx="441325" cy="44291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0" tIns="0" rIns="0" bIns="0" numCol="1" anchor="ctr" anchorCtr="0" compatLnSpc="1"/>
          <a:lstStyle/>
          <a:p>
            <a:pPr algn="ctr"/>
            <a:r>
              <a:rPr lang="en-US" altLang="zh-CN" sz="2800" dirty="0">
                <a:solidFill>
                  <a:srgbClr val="FFFFFF"/>
                </a:solidFill>
                <a:latin typeface="+mn-lt"/>
                <a:ea typeface="+mn-ea"/>
                <a:cs typeface="+mn-ea"/>
                <a:sym typeface="+mn-lt"/>
              </a:rPr>
              <a:t>D</a:t>
            </a:r>
            <a:endParaRPr lang="zh-CN" altLang="en-US" sz="2800" dirty="0">
              <a:solidFill>
                <a:srgbClr val="FFFFFF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63" name="TextBox 30"/>
          <p:cNvSpPr txBox="1"/>
          <p:nvPr/>
        </p:nvSpPr>
        <p:spPr>
          <a:xfrm>
            <a:off x="3862227" y="2335122"/>
            <a:ext cx="1236026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400" b="1" dirty="0">
                <a:solidFill>
                  <a:srgbClr val="FFFFFF"/>
                </a:solidFill>
                <a:latin typeface="+mn-lt"/>
                <a:ea typeface="+mn-ea"/>
                <a:cs typeface="+mn-ea"/>
                <a:sym typeface="+mn-lt"/>
              </a:rPr>
              <a:t>初级注册会计师</a:t>
            </a:r>
            <a:endParaRPr lang="en-US" altLang="zh-CN" sz="2400" b="1" dirty="0">
              <a:solidFill>
                <a:srgbClr val="FFFFFF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64" name="TextBox 30"/>
          <p:cNvSpPr txBox="1"/>
          <p:nvPr/>
        </p:nvSpPr>
        <p:spPr>
          <a:xfrm>
            <a:off x="7941543" y="3406577"/>
            <a:ext cx="956471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400" b="1" dirty="0">
                <a:solidFill>
                  <a:srgbClr val="FFFFFF"/>
                </a:solidFill>
                <a:latin typeface="+mn-lt"/>
                <a:ea typeface="+mn-ea"/>
                <a:cs typeface="+mn-ea"/>
                <a:sym typeface="+mn-lt"/>
              </a:rPr>
              <a:t>英语六级证书</a:t>
            </a:r>
            <a:endParaRPr lang="en-US" altLang="zh-CN" sz="2400" b="1" dirty="0">
              <a:solidFill>
                <a:srgbClr val="FFFFFF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65" name="TextBox 30"/>
          <p:cNvSpPr txBox="1"/>
          <p:nvPr/>
        </p:nvSpPr>
        <p:spPr>
          <a:xfrm>
            <a:off x="3915433" y="4628322"/>
            <a:ext cx="1138845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2400" b="1" dirty="0">
                <a:solidFill>
                  <a:srgbClr val="FFFFFF"/>
                </a:solidFill>
                <a:latin typeface="+mn-lt"/>
                <a:ea typeface="+mn-ea"/>
                <a:cs typeface="+mn-ea"/>
                <a:sym typeface="+mn-lt"/>
              </a:rPr>
              <a:t>ADOBE</a:t>
            </a:r>
          </a:p>
        </p:txBody>
      </p:sp>
      <p:sp>
        <p:nvSpPr>
          <p:cNvPr id="66" name="TextBox 30"/>
          <p:cNvSpPr txBox="1"/>
          <p:nvPr/>
        </p:nvSpPr>
        <p:spPr>
          <a:xfrm>
            <a:off x="7885248" y="5634080"/>
            <a:ext cx="142194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2400" b="1" dirty="0">
                <a:solidFill>
                  <a:srgbClr val="FFFFFF"/>
                </a:solidFill>
                <a:latin typeface="+mn-lt"/>
                <a:ea typeface="+mn-ea"/>
                <a:cs typeface="+mn-ea"/>
                <a:sym typeface="+mn-lt"/>
              </a:rPr>
              <a:t>OFFICE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32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32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32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000"/>
                            </p:stCondLst>
                            <p:childTnLst>
                              <p:par>
                                <p:cTn id="4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3500"/>
                            </p:stCondLst>
                            <p:childTnLst>
                              <p:par>
                                <p:cTn id="6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4000"/>
                            </p:stCondLst>
                            <p:childTnLst>
                              <p:par>
                                <p:cTn id="6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4500"/>
                            </p:stCondLst>
                            <p:childTnLst>
                              <p:par>
                                <p:cTn id="6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000"/>
                            </p:stCondLst>
                            <p:childTnLst>
                              <p:par>
                                <p:cTn id="7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500"/>
                            </p:stCondLst>
                            <p:childTnLst>
                              <p:par>
                                <p:cTn id="8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6000"/>
                            </p:stCondLst>
                            <p:childTnLst>
                              <p:par>
                                <p:cTn id="8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6500"/>
                            </p:stCondLst>
                            <p:childTnLst>
                              <p:par>
                                <p:cTn id="9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1" grpId="0"/>
      <p:bldP spid="42" grpId="0"/>
      <p:bldP spid="43" grpId="0"/>
      <p:bldP spid="44" grpId="0" animBg="1"/>
      <p:bldP spid="45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/>
      <p:bldP spid="64" grpId="0"/>
      <p:bldP spid="65" grpId="0"/>
      <p:bldP spid="6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 35"/>
          <p:cNvSpPr/>
          <p:nvPr/>
        </p:nvSpPr>
        <p:spPr>
          <a:xfrm>
            <a:off x="354" y="361635"/>
            <a:ext cx="225016" cy="5866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4" tIns="48217" rIns="96434" bIns="48217" rtlCol="0" anchor="ctr"/>
          <a:lstStyle/>
          <a:p>
            <a:pPr algn="ctr" defTabSz="964565"/>
            <a:endParaRPr lang="zh-CN" altLang="en-US" sz="1970">
              <a:solidFill>
                <a:srgbClr val="E7E6E6">
                  <a:lumMod val="50000"/>
                </a:srgbClr>
              </a:solidFill>
              <a:cs typeface="+mn-ea"/>
              <a:sym typeface="+mn-lt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372973" y="266550"/>
            <a:ext cx="1631042" cy="528263"/>
          </a:xfrm>
          <a:prstGeom prst="rect">
            <a:avLst/>
          </a:prstGeom>
          <a:noFill/>
        </p:spPr>
        <p:txBody>
          <a:bodyPr wrap="none" lIns="96434" tIns="48217" rIns="96434" bIns="48217" rtlCol="0">
            <a:spAutoFit/>
          </a:bodyPr>
          <a:lstStyle/>
          <a:p>
            <a:pPr defTabSz="964565"/>
            <a:r>
              <a:rPr lang="zh-CN" altLang="en-US" sz="2800" dirty="0">
                <a:solidFill>
                  <a:srgbClr val="E7E6E6">
                    <a:lumMod val="25000"/>
                  </a:srgbClr>
                </a:solidFill>
                <a:latin typeface="+mn-lt"/>
                <a:ea typeface="+mn-ea"/>
                <a:cs typeface="+mn-ea"/>
                <a:sym typeface="+mn-lt"/>
              </a:rPr>
              <a:t>专业技能</a:t>
            </a:r>
          </a:p>
        </p:txBody>
      </p:sp>
      <p:sp>
        <p:nvSpPr>
          <p:cNvPr id="39" name="文本框 38"/>
          <p:cNvSpPr txBox="1"/>
          <p:nvPr/>
        </p:nvSpPr>
        <p:spPr>
          <a:xfrm>
            <a:off x="372973" y="731157"/>
            <a:ext cx="2214985" cy="282042"/>
          </a:xfrm>
          <a:prstGeom prst="rect">
            <a:avLst/>
          </a:prstGeom>
          <a:noFill/>
        </p:spPr>
        <p:txBody>
          <a:bodyPr wrap="none" lIns="96434" tIns="48217" rIns="96434" bIns="48217" rtlCol="0">
            <a:spAutoFit/>
          </a:bodyPr>
          <a:lstStyle/>
          <a:p>
            <a:pPr defTabSz="964565"/>
            <a:r>
              <a:rPr lang="en-US" altLang="zh-CN" sz="1200" dirty="0">
                <a:solidFill>
                  <a:srgbClr val="E7E6E6">
                    <a:lumMod val="25000"/>
                  </a:srgbClr>
                </a:solidFill>
                <a:latin typeface="+mn-lt"/>
                <a:ea typeface="+mn-ea"/>
                <a:cs typeface="+mn-ea"/>
                <a:sym typeface="+mn-lt"/>
              </a:rPr>
              <a:t>ADD RELATED TITLE WORDS</a:t>
            </a:r>
            <a:endParaRPr lang="zh-CN" altLang="en-US" sz="1200" dirty="0">
              <a:solidFill>
                <a:srgbClr val="E7E6E6">
                  <a:lumMod val="25000"/>
                </a:srgb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cxnSp>
        <p:nvCxnSpPr>
          <p:cNvPr id="32" name="直接连接符 31"/>
          <p:cNvCxnSpPr/>
          <p:nvPr/>
        </p:nvCxnSpPr>
        <p:spPr>
          <a:xfrm flipH="1">
            <a:off x="4782809" y="5242212"/>
            <a:ext cx="1652285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dash"/>
            <a:headEnd type="none"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6435094" y="5242212"/>
            <a:ext cx="1652285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dash"/>
            <a:headEnd type="none"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 rot="16200000" flipV="1">
            <a:off x="5608954" y="4416070"/>
            <a:ext cx="1652282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dash"/>
            <a:headEnd type="none"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/>
          <p:nvPr/>
        </p:nvCxnSpPr>
        <p:spPr>
          <a:xfrm rot="2700000" flipH="1">
            <a:off x="5024779" y="4658041"/>
            <a:ext cx="1652285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dash"/>
            <a:headEnd type="none"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/>
        </p:nvCxnSpPr>
        <p:spPr>
          <a:xfrm rot="18900000">
            <a:off x="6193124" y="4658041"/>
            <a:ext cx="1652285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dash"/>
            <a:headEnd type="none"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椭圆 66"/>
          <p:cNvSpPr/>
          <p:nvPr/>
        </p:nvSpPr>
        <p:spPr>
          <a:xfrm>
            <a:off x="3651498" y="4727031"/>
            <a:ext cx="1004382" cy="102020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098" tIns="68548" rIns="137098" bIns="68548" rtlCol="0" anchor="ctr"/>
          <a:lstStyle/>
          <a:p>
            <a:pPr algn="ctr">
              <a:lnSpc>
                <a:spcPct val="120000"/>
              </a:lnSpc>
            </a:pPr>
            <a:endParaRPr lang="zh-CN" altLang="en-US" sz="1050">
              <a:cs typeface="+mn-ea"/>
              <a:sym typeface="+mn-lt"/>
            </a:endParaRPr>
          </a:p>
        </p:txBody>
      </p:sp>
      <p:sp>
        <p:nvSpPr>
          <p:cNvPr id="68" name="TextBox 16"/>
          <p:cNvSpPr txBox="1"/>
          <p:nvPr/>
        </p:nvSpPr>
        <p:spPr>
          <a:xfrm>
            <a:off x="3761355" y="4962349"/>
            <a:ext cx="750584" cy="651524"/>
          </a:xfrm>
          <a:prstGeom prst="rect">
            <a:avLst/>
          </a:prstGeom>
          <a:noFill/>
        </p:spPr>
        <p:txBody>
          <a:bodyPr wrap="square" lIns="137098" tIns="68548" rIns="137098" bIns="68548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文字内容</a:t>
            </a:r>
          </a:p>
        </p:txBody>
      </p:sp>
      <p:grpSp>
        <p:nvGrpSpPr>
          <p:cNvPr id="69" name="组合 68"/>
          <p:cNvGrpSpPr/>
          <p:nvPr/>
        </p:nvGrpSpPr>
        <p:grpSpPr>
          <a:xfrm>
            <a:off x="5376632" y="4010491"/>
            <a:ext cx="2105488" cy="2105488"/>
            <a:chOff x="3815003" y="3087488"/>
            <a:chExt cx="2237712" cy="2237713"/>
          </a:xfrm>
        </p:grpSpPr>
        <p:sp>
          <p:nvSpPr>
            <p:cNvPr id="70" name="椭圆 69"/>
            <p:cNvSpPr/>
            <p:nvPr/>
          </p:nvSpPr>
          <p:spPr>
            <a:xfrm>
              <a:off x="3993415" y="3271064"/>
              <a:ext cx="1872208" cy="1872208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 sz="1050">
                <a:cs typeface="+mn-ea"/>
                <a:sym typeface="+mn-lt"/>
              </a:endParaRPr>
            </a:p>
          </p:txBody>
        </p:sp>
        <p:sp>
          <p:nvSpPr>
            <p:cNvPr id="71" name="椭圆 4"/>
            <p:cNvSpPr/>
            <p:nvPr/>
          </p:nvSpPr>
          <p:spPr>
            <a:xfrm>
              <a:off x="3815003" y="3087488"/>
              <a:ext cx="2237712" cy="2237713"/>
            </a:xfrm>
            <a:custGeom>
              <a:avLst/>
              <a:gdLst/>
              <a:ahLst/>
              <a:cxnLst/>
              <a:rect l="l" t="t" r="r" b="b"/>
              <a:pathLst>
                <a:path w="2473262" h="2473262">
                  <a:moveTo>
                    <a:pt x="1236631" y="235688"/>
                  </a:moveTo>
                  <a:cubicBezTo>
                    <a:pt x="683825" y="235688"/>
                    <a:pt x="235688" y="683825"/>
                    <a:pt x="235688" y="1236631"/>
                  </a:cubicBezTo>
                  <a:cubicBezTo>
                    <a:pt x="235688" y="1789437"/>
                    <a:pt x="683825" y="2237574"/>
                    <a:pt x="1236631" y="2237574"/>
                  </a:cubicBezTo>
                  <a:cubicBezTo>
                    <a:pt x="1789437" y="2237574"/>
                    <a:pt x="2237574" y="1789437"/>
                    <a:pt x="2237574" y="1236631"/>
                  </a:cubicBezTo>
                  <a:cubicBezTo>
                    <a:pt x="2237574" y="683825"/>
                    <a:pt x="1789437" y="235688"/>
                    <a:pt x="1236631" y="235688"/>
                  </a:cubicBezTo>
                  <a:close/>
                  <a:moveTo>
                    <a:pt x="1236631" y="0"/>
                  </a:moveTo>
                  <a:cubicBezTo>
                    <a:pt x="1919603" y="0"/>
                    <a:pt x="2473262" y="553659"/>
                    <a:pt x="2473262" y="1236631"/>
                  </a:cubicBezTo>
                  <a:cubicBezTo>
                    <a:pt x="2473262" y="1919603"/>
                    <a:pt x="1919603" y="2473262"/>
                    <a:pt x="1236631" y="2473262"/>
                  </a:cubicBezTo>
                  <a:cubicBezTo>
                    <a:pt x="553659" y="2473262"/>
                    <a:pt x="0" y="1919603"/>
                    <a:pt x="0" y="1236631"/>
                  </a:cubicBezTo>
                  <a:cubicBezTo>
                    <a:pt x="0" y="553659"/>
                    <a:pt x="553659" y="0"/>
                    <a:pt x="1236631" y="0"/>
                  </a:cubicBez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 sz="1050">
                <a:cs typeface="+mn-ea"/>
                <a:sym typeface="+mn-lt"/>
              </a:endParaRPr>
            </a:p>
          </p:txBody>
        </p:sp>
      </p:grpSp>
      <p:sp>
        <p:nvSpPr>
          <p:cNvPr id="72" name="Rectangle 11"/>
          <p:cNvSpPr>
            <a:spLocks noChangeArrowheads="1"/>
          </p:cNvSpPr>
          <p:nvPr/>
        </p:nvSpPr>
        <p:spPr bwMode="gray">
          <a:xfrm>
            <a:off x="5736918" y="4768645"/>
            <a:ext cx="1377218" cy="75713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点击添加</a:t>
            </a:r>
            <a:endParaRPr lang="en-US" altLang="zh-CN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  <a:p>
            <a:pPr algn="ctr">
              <a:lnSpc>
                <a:spcPct val="120000"/>
              </a:lnSpc>
            </a:pPr>
            <a:r>
              <a:rPr lang="zh-CN" altLang="en-US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标题内容</a:t>
            </a:r>
          </a:p>
        </p:txBody>
      </p:sp>
      <p:sp>
        <p:nvSpPr>
          <p:cNvPr id="73" name="椭圆 72"/>
          <p:cNvSpPr/>
          <p:nvPr/>
        </p:nvSpPr>
        <p:spPr>
          <a:xfrm>
            <a:off x="4273191" y="3111435"/>
            <a:ext cx="1004382" cy="102020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098" tIns="68548" rIns="137098" bIns="68548" rtlCol="0" anchor="ctr"/>
          <a:lstStyle/>
          <a:p>
            <a:pPr algn="ctr">
              <a:lnSpc>
                <a:spcPct val="120000"/>
              </a:lnSpc>
            </a:pPr>
            <a:endParaRPr lang="zh-CN" altLang="en-US" sz="1050">
              <a:cs typeface="+mn-ea"/>
              <a:sym typeface="+mn-lt"/>
            </a:endParaRPr>
          </a:p>
        </p:txBody>
      </p:sp>
      <p:sp>
        <p:nvSpPr>
          <p:cNvPr id="74" name="椭圆 73"/>
          <p:cNvSpPr/>
          <p:nvPr/>
        </p:nvSpPr>
        <p:spPr>
          <a:xfrm>
            <a:off x="5941969" y="2497746"/>
            <a:ext cx="1004382" cy="102020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098" tIns="68548" rIns="137098" bIns="68548" rtlCol="0" anchor="ctr"/>
          <a:lstStyle/>
          <a:p>
            <a:pPr algn="ctr">
              <a:lnSpc>
                <a:spcPct val="120000"/>
              </a:lnSpc>
            </a:pPr>
            <a:endParaRPr lang="zh-CN" altLang="en-US" sz="1050">
              <a:cs typeface="+mn-ea"/>
              <a:sym typeface="+mn-lt"/>
            </a:endParaRPr>
          </a:p>
        </p:txBody>
      </p:sp>
      <p:sp>
        <p:nvSpPr>
          <p:cNvPr id="75" name="椭圆 74"/>
          <p:cNvSpPr/>
          <p:nvPr/>
        </p:nvSpPr>
        <p:spPr>
          <a:xfrm>
            <a:off x="7445673" y="3111435"/>
            <a:ext cx="1004382" cy="102020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098" tIns="68548" rIns="137098" bIns="68548" rtlCol="0" anchor="ctr"/>
          <a:lstStyle/>
          <a:p>
            <a:pPr algn="ctr">
              <a:lnSpc>
                <a:spcPct val="120000"/>
              </a:lnSpc>
            </a:pPr>
            <a:endParaRPr lang="zh-CN" altLang="en-US" sz="1050">
              <a:cs typeface="+mn-ea"/>
              <a:sym typeface="+mn-lt"/>
            </a:endParaRPr>
          </a:p>
        </p:txBody>
      </p:sp>
      <p:sp>
        <p:nvSpPr>
          <p:cNvPr id="76" name="椭圆 75"/>
          <p:cNvSpPr/>
          <p:nvPr/>
        </p:nvSpPr>
        <p:spPr>
          <a:xfrm>
            <a:off x="8202873" y="4727031"/>
            <a:ext cx="1004382" cy="1020209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098" tIns="68548" rIns="137098" bIns="68548" rtlCol="0" anchor="ctr"/>
          <a:lstStyle/>
          <a:p>
            <a:pPr algn="ctr">
              <a:lnSpc>
                <a:spcPct val="120000"/>
              </a:lnSpc>
            </a:pPr>
            <a:endParaRPr lang="zh-CN" altLang="en-US" sz="1050">
              <a:cs typeface="+mn-ea"/>
              <a:sym typeface="+mn-lt"/>
            </a:endParaRPr>
          </a:p>
        </p:txBody>
      </p:sp>
      <p:sp>
        <p:nvSpPr>
          <p:cNvPr id="77" name="TextBox 36"/>
          <p:cNvSpPr txBox="1"/>
          <p:nvPr/>
        </p:nvSpPr>
        <p:spPr>
          <a:xfrm>
            <a:off x="4415379" y="3355884"/>
            <a:ext cx="750584" cy="651524"/>
          </a:xfrm>
          <a:prstGeom prst="rect">
            <a:avLst/>
          </a:prstGeom>
          <a:noFill/>
        </p:spPr>
        <p:txBody>
          <a:bodyPr wrap="square" lIns="137098" tIns="68548" rIns="137098" bIns="68548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文字内容</a:t>
            </a:r>
          </a:p>
        </p:txBody>
      </p:sp>
      <p:sp>
        <p:nvSpPr>
          <p:cNvPr id="78" name="TextBox 37"/>
          <p:cNvSpPr txBox="1"/>
          <p:nvPr/>
        </p:nvSpPr>
        <p:spPr>
          <a:xfrm>
            <a:off x="6059803" y="2746530"/>
            <a:ext cx="750584" cy="651524"/>
          </a:xfrm>
          <a:prstGeom prst="rect">
            <a:avLst/>
          </a:prstGeom>
          <a:noFill/>
        </p:spPr>
        <p:txBody>
          <a:bodyPr wrap="square" lIns="137098" tIns="68548" rIns="137098" bIns="68548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文字内容</a:t>
            </a:r>
          </a:p>
        </p:txBody>
      </p:sp>
      <p:sp>
        <p:nvSpPr>
          <p:cNvPr id="79" name="TextBox 38"/>
          <p:cNvSpPr txBox="1"/>
          <p:nvPr/>
        </p:nvSpPr>
        <p:spPr>
          <a:xfrm>
            <a:off x="7557283" y="3372802"/>
            <a:ext cx="750584" cy="651524"/>
          </a:xfrm>
          <a:prstGeom prst="rect">
            <a:avLst/>
          </a:prstGeom>
          <a:noFill/>
        </p:spPr>
        <p:txBody>
          <a:bodyPr wrap="square" lIns="137098" tIns="68548" rIns="137098" bIns="68548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文字内容</a:t>
            </a:r>
          </a:p>
        </p:txBody>
      </p:sp>
      <p:sp>
        <p:nvSpPr>
          <p:cNvPr id="80" name="TextBox 39"/>
          <p:cNvSpPr txBox="1"/>
          <p:nvPr/>
        </p:nvSpPr>
        <p:spPr>
          <a:xfrm>
            <a:off x="8333143" y="4963124"/>
            <a:ext cx="750584" cy="651524"/>
          </a:xfrm>
          <a:prstGeom prst="rect">
            <a:avLst/>
          </a:prstGeom>
          <a:noFill/>
        </p:spPr>
        <p:txBody>
          <a:bodyPr wrap="square" lIns="137098" tIns="68548" rIns="137098" bIns="68548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文字内容</a:t>
            </a:r>
          </a:p>
        </p:txBody>
      </p:sp>
      <p:sp>
        <p:nvSpPr>
          <p:cNvPr id="81" name="TextBox 23"/>
          <p:cNvSpPr txBox="1"/>
          <p:nvPr/>
        </p:nvSpPr>
        <p:spPr>
          <a:xfrm>
            <a:off x="1732326" y="5105421"/>
            <a:ext cx="1811049" cy="13271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请替换文字内容，修改文字内容，也可以直接复制你的内容到此。请替换文字内容，修改文字内容，也可以直接复制你的内容到此。</a:t>
            </a:r>
          </a:p>
        </p:txBody>
      </p:sp>
      <p:sp>
        <p:nvSpPr>
          <p:cNvPr id="82" name="TextBox 24"/>
          <p:cNvSpPr txBox="1"/>
          <p:nvPr/>
        </p:nvSpPr>
        <p:spPr>
          <a:xfrm>
            <a:off x="1732325" y="4868137"/>
            <a:ext cx="1482778" cy="23807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400" dirty="0">
                <a:solidFill>
                  <a:srgbClr val="333333"/>
                </a:solidFill>
                <a:latin typeface="+mn-lt"/>
                <a:ea typeface="+mn-ea"/>
                <a:cs typeface="+mn-ea"/>
                <a:sym typeface="+mn-lt"/>
              </a:rPr>
              <a:t>Adobe Photoshop</a:t>
            </a:r>
            <a:endParaRPr lang="zh-CN" altLang="en-US" sz="1400" dirty="0">
              <a:solidFill>
                <a:schemeClr val="bg1">
                  <a:lumMod val="6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83" name="TextBox 23"/>
          <p:cNvSpPr txBox="1"/>
          <p:nvPr/>
        </p:nvSpPr>
        <p:spPr>
          <a:xfrm>
            <a:off x="2337351" y="3302951"/>
            <a:ext cx="1811049" cy="13271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请替换文字内容，修改文字内容，也可以直接复制你的内容到此。请替换文字内容，修改文字内容，也可以直接复制你的内容到此。</a:t>
            </a:r>
          </a:p>
        </p:txBody>
      </p:sp>
      <p:sp>
        <p:nvSpPr>
          <p:cNvPr id="84" name="TextBox 24"/>
          <p:cNvSpPr txBox="1"/>
          <p:nvPr/>
        </p:nvSpPr>
        <p:spPr>
          <a:xfrm>
            <a:off x="2337351" y="3065667"/>
            <a:ext cx="1285608" cy="23807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400" dirty="0">
                <a:solidFill>
                  <a:srgbClr val="333333"/>
                </a:solidFill>
                <a:latin typeface="+mn-lt"/>
                <a:ea typeface="+mn-ea"/>
                <a:cs typeface="+mn-ea"/>
                <a:sym typeface="+mn-lt"/>
              </a:rPr>
              <a:t>Adobe Audition</a:t>
            </a:r>
            <a:endParaRPr lang="zh-CN" altLang="en-US" sz="1400" dirty="0">
              <a:solidFill>
                <a:schemeClr val="bg1">
                  <a:lumMod val="6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85" name="TextBox 23"/>
          <p:cNvSpPr txBox="1"/>
          <p:nvPr/>
        </p:nvSpPr>
        <p:spPr>
          <a:xfrm>
            <a:off x="5121910" y="1871345"/>
            <a:ext cx="3081020" cy="6635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请替换文字内容，修改文字内容，也可以直接复制你的内容到此。请替换文字内容，修改文字内容，也可以直接复制你的内容到此。</a:t>
            </a:r>
          </a:p>
        </p:txBody>
      </p:sp>
      <p:sp>
        <p:nvSpPr>
          <p:cNvPr id="86" name="TextBox 24"/>
          <p:cNvSpPr txBox="1"/>
          <p:nvPr/>
        </p:nvSpPr>
        <p:spPr>
          <a:xfrm>
            <a:off x="5564149" y="1634110"/>
            <a:ext cx="1317990" cy="23807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400" dirty="0">
                <a:solidFill>
                  <a:srgbClr val="333333"/>
                </a:solidFill>
                <a:latin typeface="+mn-lt"/>
                <a:ea typeface="+mn-ea"/>
                <a:cs typeface="+mn-ea"/>
                <a:sym typeface="+mn-lt"/>
              </a:rPr>
              <a:t>Adobe Premiere</a:t>
            </a:r>
            <a:endParaRPr lang="zh-CN" altLang="en-US" sz="1400" dirty="0">
              <a:solidFill>
                <a:schemeClr val="bg1">
                  <a:lumMod val="6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87" name="TextBox 23"/>
          <p:cNvSpPr txBox="1"/>
          <p:nvPr/>
        </p:nvSpPr>
        <p:spPr>
          <a:xfrm>
            <a:off x="8576670" y="3315556"/>
            <a:ext cx="1811049" cy="13271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请替换文字内容，修改文字内容，也可以直接复制你的内容到此。请替换文字内容，修改文字内容，也可以直接复制你的内容到此。</a:t>
            </a:r>
          </a:p>
        </p:txBody>
      </p:sp>
      <p:sp>
        <p:nvSpPr>
          <p:cNvPr id="88" name="TextBox 24"/>
          <p:cNvSpPr txBox="1"/>
          <p:nvPr/>
        </p:nvSpPr>
        <p:spPr>
          <a:xfrm>
            <a:off x="8576669" y="3078272"/>
            <a:ext cx="1240083" cy="23807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400">
                <a:solidFill>
                  <a:srgbClr val="333333"/>
                </a:solidFill>
                <a:latin typeface="+mn-lt"/>
                <a:ea typeface="+mn-ea"/>
                <a:cs typeface="+mn-ea"/>
                <a:sym typeface="+mn-lt"/>
              </a:rPr>
              <a:t>Adobe Acrobat</a:t>
            </a:r>
            <a:endParaRPr lang="zh-CN" altLang="en-US" sz="1400" dirty="0">
              <a:solidFill>
                <a:schemeClr val="bg1">
                  <a:lumMod val="6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89" name="TextBox 23"/>
          <p:cNvSpPr txBox="1"/>
          <p:nvPr/>
        </p:nvSpPr>
        <p:spPr>
          <a:xfrm>
            <a:off x="9358161" y="5080212"/>
            <a:ext cx="1811049" cy="13271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请替换文字内容，修改文字内容，也可以直接复制你的内容到此。请替换文字内容，修改文字内容，也可以直接复制你的内容到此。</a:t>
            </a:r>
          </a:p>
        </p:txBody>
      </p:sp>
      <p:sp>
        <p:nvSpPr>
          <p:cNvPr id="90" name="TextBox 24"/>
          <p:cNvSpPr txBox="1"/>
          <p:nvPr/>
        </p:nvSpPr>
        <p:spPr>
          <a:xfrm>
            <a:off x="9358159" y="4842928"/>
            <a:ext cx="1352934" cy="23807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400" dirty="0">
                <a:solidFill>
                  <a:srgbClr val="333333"/>
                </a:solidFill>
                <a:latin typeface="+mn-lt"/>
                <a:ea typeface="+mn-ea"/>
                <a:cs typeface="+mn-ea"/>
                <a:sym typeface="+mn-lt"/>
              </a:rPr>
              <a:t>Adobe Illustrator</a:t>
            </a:r>
            <a:endParaRPr lang="zh-CN" altLang="en-US" sz="1400" dirty="0">
              <a:solidFill>
                <a:schemeClr val="bg1">
                  <a:lumMod val="6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8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1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4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500"/>
                            </p:stCondLst>
                            <p:childTnLst>
                              <p:par>
                                <p:cTn id="86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9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000"/>
                            </p:stCondLst>
                            <p:childTnLst>
                              <p:par>
                                <p:cTn id="9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98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1500"/>
                            </p:stCondLst>
                            <p:childTnLst>
                              <p:par>
                                <p:cTn id="104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6" dur="500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0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0" dur="500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13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16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2500"/>
                            </p:stCondLst>
                            <p:childTnLst>
                              <p:par>
                                <p:cTn id="122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4" dur="500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5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8" dur="500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29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 animBg="1"/>
      <p:bldP spid="68" grpId="0"/>
      <p:bldP spid="72" grpId="0"/>
      <p:bldP spid="73" grpId="0" animBg="1"/>
      <p:bldP spid="74" grpId="0" animBg="1"/>
      <p:bldP spid="75" grpId="0" animBg="1"/>
      <p:bldP spid="76" grpId="0" animBg="1"/>
      <p:bldP spid="77" grpId="0"/>
      <p:bldP spid="78" grpId="0"/>
      <p:bldP spid="79" grpId="0"/>
      <p:bldP spid="80" grpId="0"/>
      <p:bldP spid="81" grpId="0"/>
      <p:bldP spid="82" grpId="0"/>
      <p:bldP spid="83" grpId="0"/>
      <p:bldP spid="84" grpId="0"/>
      <p:bldP spid="85" grpId="0"/>
      <p:bldP spid="86" grpId="0"/>
      <p:bldP spid="87" grpId="0"/>
      <p:bldP spid="88" grpId="0"/>
      <p:bldP spid="89" grpId="0"/>
      <p:bldP spid="9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六边形 18"/>
          <p:cNvSpPr>
            <a:spLocks noChangeAspect="1"/>
          </p:cNvSpPr>
          <p:nvPr/>
        </p:nvSpPr>
        <p:spPr>
          <a:xfrm>
            <a:off x="-1316557" y="1965411"/>
            <a:ext cx="6011387" cy="2920488"/>
          </a:xfrm>
          <a:prstGeom prst="hexagon">
            <a:avLst>
              <a:gd name="adj" fmla="val 33071"/>
              <a:gd name="vf" fmla="val 115470"/>
            </a:avLst>
          </a:prstGeom>
          <a:solidFill>
            <a:schemeClr val="accent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0" name="任意多边形 57"/>
          <p:cNvSpPr>
            <a:spLocks noChangeAspect="1"/>
          </p:cNvSpPr>
          <p:nvPr/>
        </p:nvSpPr>
        <p:spPr>
          <a:xfrm>
            <a:off x="4061439" y="1961723"/>
            <a:ext cx="9518084" cy="2920486"/>
          </a:xfrm>
          <a:custGeom>
            <a:avLst/>
            <a:gdLst>
              <a:gd name="connsiteX0" fmla="*/ 2440 w 9518084"/>
              <a:gd name="connsiteY0" fmla="*/ 0 h 2920486"/>
              <a:gd name="connsiteX1" fmla="*/ 8552249 w 9518084"/>
              <a:gd name="connsiteY1" fmla="*/ 0 h 2920486"/>
              <a:gd name="connsiteX2" fmla="*/ 9518084 w 9518084"/>
              <a:gd name="connsiteY2" fmla="*/ 1460243 h 2920486"/>
              <a:gd name="connsiteX3" fmla="*/ 8552249 w 9518084"/>
              <a:gd name="connsiteY3" fmla="*/ 2920486 h 2920486"/>
              <a:gd name="connsiteX4" fmla="*/ 11192 w 9518084"/>
              <a:gd name="connsiteY4" fmla="*/ 2920486 h 2920486"/>
              <a:gd name="connsiteX5" fmla="*/ 974588 w 9518084"/>
              <a:gd name="connsiteY5" fmla="*/ 1463932 h 2920486"/>
              <a:gd name="connsiteX6" fmla="*/ 8752 w 9518084"/>
              <a:gd name="connsiteY6" fmla="*/ 3689 h 2920486"/>
              <a:gd name="connsiteX7" fmla="*/ 0 w 9518084"/>
              <a:gd name="connsiteY7" fmla="*/ 3689 h 2920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518084" h="2920486">
                <a:moveTo>
                  <a:pt x="2440" y="0"/>
                </a:moveTo>
                <a:lnTo>
                  <a:pt x="8552249" y="0"/>
                </a:lnTo>
                <a:lnTo>
                  <a:pt x="9518084" y="1460243"/>
                </a:lnTo>
                <a:lnTo>
                  <a:pt x="8552249" y="2920486"/>
                </a:lnTo>
                <a:lnTo>
                  <a:pt x="11192" y="2920486"/>
                </a:lnTo>
                <a:lnTo>
                  <a:pt x="974588" y="1463932"/>
                </a:lnTo>
                <a:lnTo>
                  <a:pt x="8752" y="3689"/>
                </a:lnTo>
                <a:lnTo>
                  <a:pt x="0" y="3689"/>
                </a:lnTo>
                <a:close/>
              </a:path>
            </a:pathLst>
          </a:custGeom>
          <a:solidFill>
            <a:srgbClr val="2A2B2D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0" name="文本框 29" descr="e7d195523061f1c0deeec63e560781cfd59afb0ea006f2a87ABB68BF51EA6619813959095094C18C62A12F549504892A4AAA8C1554C6663626E05CA27F281A14E6983772AFC3FB97135759321DEA3D703E9D8D869A2273EEB18D790946B2A521F745ADE00CF05F4F47179BED51AD77110A7040EED305A61EF91E66FB698438EC9E5D9BF8EF8F70BE00893BA48996A684"/>
          <p:cNvSpPr txBox="1"/>
          <p:nvPr/>
        </p:nvSpPr>
        <p:spPr>
          <a:xfrm>
            <a:off x="6553526" y="2518919"/>
            <a:ext cx="4103111" cy="1692771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lvl="0" algn="ctr">
              <a:spcBef>
                <a:spcPts val="500"/>
              </a:spcBef>
              <a:spcAft>
                <a:spcPts val="0"/>
              </a:spcAft>
              <a:defRPr/>
            </a:pPr>
            <a:r>
              <a:rPr lang="zh-CN" altLang="en-US" sz="6000" b="1" kern="100" dirty="0">
                <a:solidFill>
                  <a:prstClr val="white"/>
                </a:solidFill>
                <a:latin typeface="+mn-lt"/>
                <a:ea typeface="+mn-ea"/>
                <a:cs typeface="+mn-ea"/>
                <a:sym typeface="+mn-lt"/>
              </a:rPr>
              <a:t>证书奖励</a:t>
            </a:r>
          </a:p>
          <a:p>
            <a:pPr lvl="0" algn="ctr"/>
            <a:r>
              <a:rPr lang="en-US" altLang="zh-CN" sz="4400" b="1" dirty="0">
                <a:solidFill>
                  <a:prstClr val="white"/>
                </a:solidFill>
                <a:latin typeface="+mn-lt"/>
                <a:ea typeface="+mn-ea"/>
                <a:cs typeface="+mn-ea"/>
                <a:sym typeface="+mn-lt"/>
              </a:rPr>
              <a:t>Honor Rewards</a:t>
            </a:r>
          </a:p>
        </p:txBody>
      </p:sp>
      <p:sp>
        <p:nvSpPr>
          <p:cNvPr id="31" name="TextBox 20"/>
          <p:cNvSpPr txBox="1"/>
          <p:nvPr/>
        </p:nvSpPr>
        <p:spPr>
          <a:xfrm>
            <a:off x="1423736" y="2144693"/>
            <a:ext cx="2471831" cy="255454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CN" sz="16600" b="1" spc="4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05</a:t>
            </a:r>
            <a:endParaRPr lang="zh-CN" altLang="en-US" sz="16600" b="1" spc="400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44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44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22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3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30" grpId="0"/>
      <p:bldP spid="3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矩形 46"/>
          <p:cNvSpPr/>
          <p:nvPr/>
        </p:nvSpPr>
        <p:spPr>
          <a:xfrm>
            <a:off x="354" y="361635"/>
            <a:ext cx="225016" cy="5866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4" tIns="48217" rIns="96434" bIns="48217" rtlCol="0" anchor="ctr"/>
          <a:lstStyle/>
          <a:p>
            <a:pPr algn="ctr" defTabSz="964565"/>
            <a:endParaRPr lang="zh-CN" altLang="en-US" sz="1970">
              <a:solidFill>
                <a:srgbClr val="E7E6E6">
                  <a:lumMod val="50000"/>
                </a:srgbClr>
              </a:solidFill>
              <a:cs typeface="+mn-ea"/>
              <a:sym typeface="+mn-lt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372973" y="266550"/>
            <a:ext cx="1631042" cy="528263"/>
          </a:xfrm>
          <a:prstGeom prst="rect">
            <a:avLst/>
          </a:prstGeom>
          <a:noFill/>
        </p:spPr>
        <p:txBody>
          <a:bodyPr wrap="none" lIns="96434" tIns="48217" rIns="96434" bIns="48217" rtlCol="0">
            <a:spAutoFit/>
          </a:bodyPr>
          <a:lstStyle/>
          <a:p>
            <a:pPr defTabSz="964565"/>
            <a:r>
              <a:rPr lang="zh-CN" altLang="en-US" sz="2800" dirty="0">
                <a:solidFill>
                  <a:srgbClr val="E7E6E6">
                    <a:lumMod val="25000"/>
                  </a:srgbClr>
                </a:solidFill>
                <a:latin typeface="+mn-lt"/>
                <a:ea typeface="+mn-ea"/>
                <a:cs typeface="+mn-ea"/>
                <a:sym typeface="+mn-lt"/>
              </a:rPr>
              <a:t>证书奖励</a:t>
            </a:r>
          </a:p>
        </p:txBody>
      </p:sp>
      <p:sp>
        <p:nvSpPr>
          <p:cNvPr id="50" name="文本框 49"/>
          <p:cNvSpPr txBox="1"/>
          <p:nvPr/>
        </p:nvSpPr>
        <p:spPr>
          <a:xfrm>
            <a:off x="372973" y="731157"/>
            <a:ext cx="2214985" cy="282042"/>
          </a:xfrm>
          <a:prstGeom prst="rect">
            <a:avLst/>
          </a:prstGeom>
          <a:noFill/>
        </p:spPr>
        <p:txBody>
          <a:bodyPr wrap="none" lIns="96434" tIns="48217" rIns="96434" bIns="48217" rtlCol="0">
            <a:spAutoFit/>
          </a:bodyPr>
          <a:lstStyle/>
          <a:p>
            <a:pPr defTabSz="964565"/>
            <a:r>
              <a:rPr lang="en-US" altLang="zh-CN" sz="1200" dirty="0">
                <a:solidFill>
                  <a:srgbClr val="E7E6E6">
                    <a:lumMod val="25000"/>
                  </a:srgbClr>
                </a:solidFill>
                <a:latin typeface="+mn-lt"/>
                <a:ea typeface="+mn-ea"/>
                <a:cs typeface="+mn-ea"/>
                <a:sym typeface="+mn-lt"/>
              </a:rPr>
              <a:t>ADD RELATED TITLE WORDS</a:t>
            </a:r>
            <a:endParaRPr lang="zh-CN" altLang="en-US" sz="1200" dirty="0">
              <a:solidFill>
                <a:srgbClr val="E7E6E6">
                  <a:lumMod val="25000"/>
                </a:srgb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51" name="图片 5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4" t="1965" r="3404" b="1965"/>
          <a:stretch>
            <a:fillRect/>
          </a:stretch>
        </p:blipFill>
        <p:spPr>
          <a:xfrm>
            <a:off x="7620916" y="1285961"/>
            <a:ext cx="3143416" cy="419755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2" name="图片 51"/>
          <p:cNvPicPr>
            <a:picLocks noChangeAspect="1"/>
          </p:cNvPicPr>
          <p:nvPr/>
        </p:nvPicPr>
        <p:blipFill rotWithShape="1">
          <a:blip r:embed="rId4" cstate="print"/>
          <a:srcRect l="725" t="764"/>
          <a:stretch>
            <a:fillRect/>
          </a:stretch>
        </p:blipFill>
        <p:spPr>
          <a:xfrm>
            <a:off x="1172791" y="2032871"/>
            <a:ext cx="5153994" cy="345064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3" name="矩形 52"/>
          <p:cNvSpPr/>
          <p:nvPr/>
        </p:nvSpPr>
        <p:spPr>
          <a:xfrm>
            <a:off x="2340489" y="5674378"/>
            <a:ext cx="2845919" cy="4996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000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输入证书的名称</a:t>
            </a:r>
          </a:p>
        </p:txBody>
      </p:sp>
      <p:sp>
        <p:nvSpPr>
          <p:cNvPr id="54" name="矩形 53"/>
          <p:cNvSpPr/>
          <p:nvPr/>
        </p:nvSpPr>
        <p:spPr>
          <a:xfrm>
            <a:off x="7918413" y="5674378"/>
            <a:ext cx="2845919" cy="4996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000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输入证书的名称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矩形 46"/>
          <p:cNvSpPr/>
          <p:nvPr/>
        </p:nvSpPr>
        <p:spPr>
          <a:xfrm>
            <a:off x="354" y="361635"/>
            <a:ext cx="225016" cy="5866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4" tIns="48217" rIns="96434" bIns="48217" rtlCol="0" anchor="ctr"/>
          <a:lstStyle/>
          <a:p>
            <a:pPr algn="ctr" defTabSz="964565"/>
            <a:endParaRPr lang="zh-CN" altLang="en-US" sz="1970">
              <a:solidFill>
                <a:srgbClr val="E7E6E6">
                  <a:lumMod val="50000"/>
                </a:srgbClr>
              </a:solidFill>
              <a:cs typeface="+mn-ea"/>
              <a:sym typeface="+mn-lt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372973" y="266550"/>
            <a:ext cx="1631042" cy="528263"/>
          </a:xfrm>
          <a:prstGeom prst="rect">
            <a:avLst/>
          </a:prstGeom>
          <a:noFill/>
        </p:spPr>
        <p:txBody>
          <a:bodyPr wrap="none" lIns="96434" tIns="48217" rIns="96434" bIns="48217" rtlCol="0">
            <a:spAutoFit/>
          </a:bodyPr>
          <a:lstStyle/>
          <a:p>
            <a:pPr defTabSz="964565"/>
            <a:r>
              <a:rPr lang="zh-CN" altLang="en-US" sz="2800" dirty="0">
                <a:solidFill>
                  <a:srgbClr val="E7E6E6">
                    <a:lumMod val="25000"/>
                  </a:srgbClr>
                </a:solidFill>
                <a:latin typeface="+mn-lt"/>
                <a:ea typeface="+mn-ea"/>
                <a:cs typeface="+mn-ea"/>
                <a:sym typeface="+mn-lt"/>
              </a:rPr>
              <a:t>证书奖励</a:t>
            </a:r>
          </a:p>
        </p:txBody>
      </p:sp>
      <p:sp>
        <p:nvSpPr>
          <p:cNvPr id="50" name="文本框 49"/>
          <p:cNvSpPr txBox="1"/>
          <p:nvPr/>
        </p:nvSpPr>
        <p:spPr>
          <a:xfrm>
            <a:off x="372973" y="731157"/>
            <a:ext cx="2214985" cy="282042"/>
          </a:xfrm>
          <a:prstGeom prst="rect">
            <a:avLst/>
          </a:prstGeom>
          <a:noFill/>
        </p:spPr>
        <p:txBody>
          <a:bodyPr wrap="none" lIns="96434" tIns="48217" rIns="96434" bIns="48217" rtlCol="0">
            <a:spAutoFit/>
          </a:bodyPr>
          <a:lstStyle/>
          <a:p>
            <a:pPr defTabSz="964565"/>
            <a:r>
              <a:rPr lang="en-US" altLang="zh-CN" sz="1200" dirty="0">
                <a:solidFill>
                  <a:srgbClr val="E7E6E6">
                    <a:lumMod val="25000"/>
                  </a:srgbClr>
                </a:solidFill>
                <a:latin typeface="+mn-lt"/>
                <a:ea typeface="+mn-ea"/>
                <a:cs typeface="+mn-ea"/>
                <a:sym typeface="+mn-lt"/>
              </a:rPr>
              <a:t>ADD RELATED TITLE WORDS</a:t>
            </a:r>
            <a:endParaRPr lang="zh-CN" altLang="en-US" sz="1200" dirty="0">
              <a:solidFill>
                <a:srgbClr val="E7E6E6">
                  <a:lumMod val="25000"/>
                </a:srgb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2340489" y="5674378"/>
            <a:ext cx="2845919" cy="4996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000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输入证书的名称</a:t>
            </a:r>
          </a:p>
        </p:txBody>
      </p:sp>
      <p:sp>
        <p:nvSpPr>
          <p:cNvPr id="54" name="矩形 53"/>
          <p:cNvSpPr/>
          <p:nvPr/>
        </p:nvSpPr>
        <p:spPr>
          <a:xfrm>
            <a:off x="7918413" y="5674378"/>
            <a:ext cx="2845919" cy="4996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000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输入证书的名称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530" y="1477806"/>
            <a:ext cx="5395836" cy="382025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2555" y="1574180"/>
            <a:ext cx="4777634" cy="368833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六边形 18"/>
          <p:cNvSpPr>
            <a:spLocks noChangeAspect="1"/>
          </p:cNvSpPr>
          <p:nvPr/>
        </p:nvSpPr>
        <p:spPr>
          <a:xfrm>
            <a:off x="-1316557" y="1965411"/>
            <a:ext cx="6011387" cy="2920488"/>
          </a:xfrm>
          <a:prstGeom prst="hexagon">
            <a:avLst>
              <a:gd name="adj" fmla="val 33071"/>
              <a:gd name="vf" fmla="val 115470"/>
            </a:avLst>
          </a:prstGeom>
          <a:solidFill>
            <a:schemeClr val="accent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0" name="任意多边形 57"/>
          <p:cNvSpPr>
            <a:spLocks noChangeAspect="1"/>
          </p:cNvSpPr>
          <p:nvPr/>
        </p:nvSpPr>
        <p:spPr>
          <a:xfrm>
            <a:off x="4061439" y="1961723"/>
            <a:ext cx="9518084" cy="2920486"/>
          </a:xfrm>
          <a:custGeom>
            <a:avLst/>
            <a:gdLst>
              <a:gd name="connsiteX0" fmla="*/ 2440 w 9518084"/>
              <a:gd name="connsiteY0" fmla="*/ 0 h 2920486"/>
              <a:gd name="connsiteX1" fmla="*/ 8552249 w 9518084"/>
              <a:gd name="connsiteY1" fmla="*/ 0 h 2920486"/>
              <a:gd name="connsiteX2" fmla="*/ 9518084 w 9518084"/>
              <a:gd name="connsiteY2" fmla="*/ 1460243 h 2920486"/>
              <a:gd name="connsiteX3" fmla="*/ 8552249 w 9518084"/>
              <a:gd name="connsiteY3" fmla="*/ 2920486 h 2920486"/>
              <a:gd name="connsiteX4" fmla="*/ 11192 w 9518084"/>
              <a:gd name="connsiteY4" fmla="*/ 2920486 h 2920486"/>
              <a:gd name="connsiteX5" fmla="*/ 974588 w 9518084"/>
              <a:gd name="connsiteY5" fmla="*/ 1463932 h 2920486"/>
              <a:gd name="connsiteX6" fmla="*/ 8752 w 9518084"/>
              <a:gd name="connsiteY6" fmla="*/ 3689 h 2920486"/>
              <a:gd name="connsiteX7" fmla="*/ 0 w 9518084"/>
              <a:gd name="connsiteY7" fmla="*/ 3689 h 2920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518084" h="2920486">
                <a:moveTo>
                  <a:pt x="2440" y="0"/>
                </a:moveTo>
                <a:lnTo>
                  <a:pt x="8552249" y="0"/>
                </a:lnTo>
                <a:lnTo>
                  <a:pt x="9518084" y="1460243"/>
                </a:lnTo>
                <a:lnTo>
                  <a:pt x="8552249" y="2920486"/>
                </a:lnTo>
                <a:lnTo>
                  <a:pt x="11192" y="2920486"/>
                </a:lnTo>
                <a:lnTo>
                  <a:pt x="974588" y="1463932"/>
                </a:lnTo>
                <a:lnTo>
                  <a:pt x="8752" y="3689"/>
                </a:lnTo>
                <a:lnTo>
                  <a:pt x="0" y="3689"/>
                </a:lnTo>
                <a:close/>
              </a:path>
            </a:pathLst>
          </a:custGeom>
          <a:solidFill>
            <a:srgbClr val="2A2B2D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0" name="文本框 29" descr="e7d195523061f1c0deeec63e560781cfd59afb0ea006f2a87ABB68BF51EA6619813959095094C18C62A12F549504892A4AAA8C1554C6663626E05CA27F281A14E6983772AFC3FB97135759321DEA3D703E9D8D869A2273EEB18D790946B2A521F745ADE00CF05F4F47179BED51AD77110A7040EED305A61EF91E66FB698438EC9E5D9BF8EF8F70BE00893BA48996A684"/>
          <p:cNvSpPr txBox="1"/>
          <p:nvPr/>
        </p:nvSpPr>
        <p:spPr>
          <a:xfrm>
            <a:off x="6498573" y="2518919"/>
            <a:ext cx="4213013" cy="1692771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>
              <a:spcBef>
                <a:spcPts val="500"/>
              </a:spcBef>
              <a:spcAft>
                <a:spcPts val="0"/>
              </a:spcAft>
              <a:defRPr/>
            </a:pPr>
            <a:r>
              <a:rPr lang="zh-CN" altLang="en-US" sz="6000" b="1" kern="1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自我评价</a:t>
            </a:r>
          </a:p>
          <a:p>
            <a:pPr algn="ctr"/>
            <a:r>
              <a:rPr lang="en-US" altLang="zh-CN" sz="4400" b="1" dirty="0">
                <a:solidFill>
                  <a:prstClr val="white"/>
                </a:solidFill>
                <a:latin typeface="+mn-lt"/>
                <a:ea typeface="+mn-ea"/>
                <a:cs typeface="+mn-ea"/>
                <a:sym typeface="+mn-lt"/>
              </a:rPr>
              <a:t>Self</a:t>
            </a:r>
            <a:r>
              <a:rPr lang="zh-CN" altLang="en-US" sz="4400" b="1" dirty="0">
                <a:solidFill>
                  <a:prstClr val="white"/>
                </a:solidFill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lang="en-US" altLang="zh-CN" sz="4400" b="1" dirty="0">
                <a:solidFill>
                  <a:prstClr val="white"/>
                </a:solidFill>
                <a:latin typeface="+mn-lt"/>
                <a:ea typeface="+mn-ea"/>
                <a:cs typeface="+mn-ea"/>
                <a:sym typeface="+mn-lt"/>
              </a:rPr>
              <a:t>Assessment</a:t>
            </a:r>
          </a:p>
        </p:txBody>
      </p:sp>
      <p:sp>
        <p:nvSpPr>
          <p:cNvPr id="31" name="TextBox 20"/>
          <p:cNvSpPr txBox="1"/>
          <p:nvPr/>
        </p:nvSpPr>
        <p:spPr>
          <a:xfrm>
            <a:off x="1423736" y="2144693"/>
            <a:ext cx="2471831" cy="255454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CN" sz="16600" b="1" spc="4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06</a:t>
            </a:r>
            <a:endParaRPr lang="zh-CN" altLang="en-US" sz="16600" b="1" spc="400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44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44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22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3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30" grpId="0"/>
      <p:bldP spid="3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矩形 46"/>
          <p:cNvSpPr/>
          <p:nvPr/>
        </p:nvSpPr>
        <p:spPr>
          <a:xfrm>
            <a:off x="354" y="361635"/>
            <a:ext cx="225016" cy="5866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4" tIns="48217" rIns="96434" bIns="48217" rtlCol="0" anchor="ctr"/>
          <a:lstStyle/>
          <a:p>
            <a:pPr algn="ctr" defTabSz="964565"/>
            <a:endParaRPr lang="zh-CN" altLang="en-US" sz="1970">
              <a:solidFill>
                <a:srgbClr val="E7E6E6">
                  <a:lumMod val="50000"/>
                </a:srgbClr>
              </a:solidFill>
              <a:cs typeface="+mn-ea"/>
              <a:sym typeface="+mn-lt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372973" y="266550"/>
            <a:ext cx="1631042" cy="528263"/>
          </a:xfrm>
          <a:prstGeom prst="rect">
            <a:avLst/>
          </a:prstGeom>
          <a:noFill/>
        </p:spPr>
        <p:txBody>
          <a:bodyPr wrap="none" lIns="96434" tIns="48217" rIns="96434" bIns="48217" rtlCol="0">
            <a:spAutoFit/>
          </a:bodyPr>
          <a:lstStyle/>
          <a:p>
            <a:pPr defTabSz="964565"/>
            <a:r>
              <a:rPr lang="zh-CN" altLang="en-US" sz="2800" dirty="0">
                <a:solidFill>
                  <a:srgbClr val="E7E6E6">
                    <a:lumMod val="25000"/>
                  </a:srgbClr>
                </a:solidFill>
                <a:latin typeface="+mn-lt"/>
                <a:ea typeface="+mn-ea"/>
                <a:cs typeface="+mn-ea"/>
                <a:sym typeface="+mn-lt"/>
              </a:rPr>
              <a:t>自我评价</a:t>
            </a:r>
          </a:p>
        </p:txBody>
      </p:sp>
      <p:sp>
        <p:nvSpPr>
          <p:cNvPr id="50" name="文本框 49"/>
          <p:cNvSpPr txBox="1"/>
          <p:nvPr/>
        </p:nvSpPr>
        <p:spPr>
          <a:xfrm>
            <a:off x="372973" y="731157"/>
            <a:ext cx="2214985" cy="282042"/>
          </a:xfrm>
          <a:prstGeom prst="rect">
            <a:avLst/>
          </a:prstGeom>
          <a:noFill/>
        </p:spPr>
        <p:txBody>
          <a:bodyPr wrap="none" lIns="96434" tIns="48217" rIns="96434" bIns="48217" rtlCol="0">
            <a:spAutoFit/>
          </a:bodyPr>
          <a:lstStyle/>
          <a:p>
            <a:pPr defTabSz="964565"/>
            <a:r>
              <a:rPr lang="en-US" altLang="zh-CN" sz="1200" dirty="0">
                <a:solidFill>
                  <a:srgbClr val="E7E6E6">
                    <a:lumMod val="25000"/>
                  </a:srgbClr>
                </a:solidFill>
                <a:latin typeface="+mn-lt"/>
                <a:ea typeface="+mn-ea"/>
                <a:cs typeface="+mn-ea"/>
                <a:sym typeface="+mn-lt"/>
              </a:rPr>
              <a:t>ADD RELATED TITLE WORDS</a:t>
            </a:r>
            <a:endParaRPr lang="zh-CN" altLang="en-US" sz="1200" dirty="0">
              <a:solidFill>
                <a:srgbClr val="E7E6E6">
                  <a:lumMod val="25000"/>
                </a:srgb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7" name="TextBox 29"/>
          <p:cNvSpPr txBox="1"/>
          <p:nvPr/>
        </p:nvSpPr>
        <p:spPr>
          <a:xfrm>
            <a:off x="7993683" y="2130813"/>
            <a:ext cx="3407716" cy="56720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在管辖的范围内，充分地利用人力和客观条件。</a:t>
            </a:r>
          </a:p>
        </p:txBody>
      </p:sp>
      <p:grpSp>
        <p:nvGrpSpPr>
          <p:cNvPr id="18" name="组合 17"/>
          <p:cNvGrpSpPr/>
          <p:nvPr/>
        </p:nvGrpSpPr>
        <p:grpSpPr>
          <a:xfrm>
            <a:off x="3948741" y="2110151"/>
            <a:ext cx="3947646" cy="567270"/>
            <a:chOff x="4017302" y="1887432"/>
            <a:chExt cx="3947646" cy="567270"/>
          </a:xfrm>
        </p:grpSpPr>
        <p:sp>
          <p:nvSpPr>
            <p:cNvPr id="19" name="任意多边形 7"/>
            <p:cNvSpPr/>
            <p:nvPr/>
          </p:nvSpPr>
          <p:spPr>
            <a:xfrm>
              <a:off x="4017302" y="1887432"/>
              <a:ext cx="3850349" cy="567270"/>
            </a:xfrm>
            <a:custGeom>
              <a:avLst/>
              <a:gdLst>
                <a:gd name="connsiteX0" fmla="*/ 0 w 3850349"/>
                <a:gd name="connsiteY0" fmla="*/ 0 h 567270"/>
                <a:gd name="connsiteX1" fmla="*/ 3566714 w 3850349"/>
                <a:gd name="connsiteY1" fmla="*/ 0 h 567270"/>
                <a:gd name="connsiteX2" fmla="*/ 3850349 w 3850349"/>
                <a:gd name="connsiteY2" fmla="*/ 283635 h 567270"/>
                <a:gd name="connsiteX3" fmla="*/ 3566714 w 3850349"/>
                <a:gd name="connsiteY3" fmla="*/ 567270 h 567270"/>
                <a:gd name="connsiteX4" fmla="*/ 592483 w 3850349"/>
                <a:gd name="connsiteY4" fmla="*/ 567270 h 567270"/>
                <a:gd name="connsiteX5" fmla="*/ 504765 w 3850349"/>
                <a:gd name="connsiteY5" fmla="*/ 449966 h 567270"/>
                <a:gd name="connsiteX6" fmla="*/ 28846 w 3850349"/>
                <a:gd name="connsiteY6" fmla="*/ 17524 h 567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0349" h="567270">
                  <a:moveTo>
                    <a:pt x="0" y="0"/>
                  </a:moveTo>
                  <a:lnTo>
                    <a:pt x="3566714" y="0"/>
                  </a:lnTo>
                  <a:lnTo>
                    <a:pt x="3850349" y="283635"/>
                  </a:lnTo>
                  <a:lnTo>
                    <a:pt x="3566714" y="567270"/>
                  </a:lnTo>
                  <a:lnTo>
                    <a:pt x="592483" y="567270"/>
                  </a:lnTo>
                  <a:lnTo>
                    <a:pt x="504765" y="449966"/>
                  </a:lnTo>
                  <a:cubicBezTo>
                    <a:pt x="367864" y="284081"/>
                    <a:pt x="207536" y="138245"/>
                    <a:pt x="28846" y="175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62560" tIns="81280" rIns="162560" bIns="8128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2400" dirty="0">
                <a:cs typeface="+mn-ea"/>
                <a:sym typeface="+mn-lt"/>
              </a:endParaRPr>
            </a:p>
          </p:txBody>
        </p:sp>
        <p:sp>
          <p:nvSpPr>
            <p:cNvPr id="20" name="TextBox 30"/>
            <p:cNvSpPr txBox="1"/>
            <p:nvPr/>
          </p:nvSpPr>
          <p:spPr>
            <a:xfrm>
              <a:off x="5598058" y="1940379"/>
              <a:ext cx="2366890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2800" b="1" dirty="0">
                  <a:solidFill>
                    <a:srgbClr val="FFFFFF"/>
                  </a:solidFill>
                  <a:latin typeface="+mn-lt"/>
                  <a:ea typeface="+mn-ea"/>
                  <a:cs typeface="+mn-ea"/>
                  <a:sym typeface="+mn-lt"/>
                </a:rPr>
                <a:t>领导力</a:t>
              </a: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4687502" y="2905488"/>
            <a:ext cx="3208886" cy="567270"/>
            <a:chOff x="4756064" y="2682769"/>
            <a:chExt cx="3208885" cy="567270"/>
          </a:xfrm>
        </p:grpSpPr>
        <p:sp>
          <p:nvSpPr>
            <p:cNvPr id="22" name="任意多边形 10"/>
            <p:cNvSpPr/>
            <p:nvPr/>
          </p:nvSpPr>
          <p:spPr>
            <a:xfrm>
              <a:off x="4756064" y="2682769"/>
              <a:ext cx="3111586" cy="567270"/>
            </a:xfrm>
            <a:custGeom>
              <a:avLst/>
              <a:gdLst>
                <a:gd name="connsiteX0" fmla="*/ 0 w 3111586"/>
                <a:gd name="connsiteY0" fmla="*/ 0 h 567270"/>
                <a:gd name="connsiteX1" fmla="*/ 2827951 w 3111586"/>
                <a:gd name="connsiteY1" fmla="*/ 0 h 567270"/>
                <a:gd name="connsiteX2" fmla="*/ 3111586 w 3111586"/>
                <a:gd name="connsiteY2" fmla="*/ 283635 h 567270"/>
                <a:gd name="connsiteX3" fmla="*/ 2827951 w 3111586"/>
                <a:gd name="connsiteY3" fmla="*/ 567270 h 567270"/>
                <a:gd name="connsiteX4" fmla="*/ 216299 w 3111586"/>
                <a:gd name="connsiteY4" fmla="*/ 567270 h 567270"/>
                <a:gd name="connsiteX5" fmla="*/ 176658 w 3111586"/>
                <a:gd name="connsiteY5" fmla="*/ 413101 h 567270"/>
                <a:gd name="connsiteX6" fmla="*/ 7068 w 3111586"/>
                <a:gd name="connsiteY6" fmla="*/ 11634 h 567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11586" h="567270">
                  <a:moveTo>
                    <a:pt x="0" y="0"/>
                  </a:moveTo>
                  <a:lnTo>
                    <a:pt x="2827951" y="0"/>
                  </a:lnTo>
                  <a:lnTo>
                    <a:pt x="3111586" y="283635"/>
                  </a:lnTo>
                  <a:lnTo>
                    <a:pt x="2827951" y="567270"/>
                  </a:lnTo>
                  <a:lnTo>
                    <a:pt x="216299" y="567270"/>
                  </a:lnTo>
                  <a:lnTo>
                    <a:pt x="176658" y="413101"/>
                  </a:lnTo>
                  <a:cubicBezTo>
                    <a:pt x="133041" y="272869"/>
                    <a:pt x="76011" y="138546"/>
                    <a:pt x="7068" y="11634"/>
                  </a:cubicBezTo>
                  <a:close/>
                </a:path>
              </a:pathLst>
            </a:custGeom>
            <a:solidFill>
              <a:srgbClr val="2A2B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62560" tIns="81280" rIns="162560" bIns="8128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2400" dirty="0">
                <a:cs typeface="+mn-ea"/>
                <a:sym typeface="+mn-lt"/>
              </a:endParaRPr>
            </a:p>
          </p:txBody>
        </p:sp>
        <p:sp>
          <p:nvSpPr>
            <p:cNvPr id="23" name="TextBox 30"/>
            <p:cNvSpPr txBox="1"/>
            <p:nvPr/>
          </p:nvSpPr>
          <p:spPr>
            <a:xfrm>
              <a:off x="5598059" y="2746086"/>
              <a:ext cx="2366890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2800" b="1" dirty="0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rPr>
                <a:t>执行力</a:t>
              </a: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4944925" y="3700830"/>
            <a:ext cx="2888828" cy="567271"/>
            <a:chOff x="5013486" y="3478106"/>
            <a:chExt cx="2888828" cy="567270"/>
          </a:xfrm>
        </p:grpSpPr>
        <p:sp>
          <p:nvSpPr>
            <p:cNvPr id="25" name="任意多边形 13"/>
            <p:cNvSpPr/>
            <p:nvPr/>
          </p:nvSpPr>
          <p:spPr>
            <a:xfrm>
              <a:off x="5013486" y="3478106"/>
              <a:ext cx="2854165" cy="567270"/>
            </a:xfrm>
            <a:custGeom>
              <a:avLst/>
              <a:gdLst>
                <a:gd name="connsiteX0" fmla="*/ 0 w 2854165"/>
                <a:gd name="connsiteY0" fmla="*/ 0 h 567270"/>
                <a:gd name="connsiteX1" fmla="*/ 2570530 w 2854165"/>
                <a:gd name="connsiteY1" fmla="*/ 0 h 567270"/>
                <a:gd name="connsiteX2" fmla="*/ 2854165 w 2854165"/>
                <a:gd name="connsiteY2" fmla="*/ 283635 h 567270"/>
                <a:gd name="connsiteX3" fmla="*/ 2570530 w 2854165"/>
                <a:gd name="connsiteY3" fmla="*/ 567270 h 567270"/>
                <a:gd name="connsiteX4" fmla="*/ 0 w 2854165"/>
                <a:gd name="connsiteY4" fmla="*/ 567270 h 567270"/>
                <a:gd name="connsiteX5" fmla="*/ 8346 w 2854165"/>
                <a:gd name="connsiteY5" fmla="*/ 512582 h 567270"/>
                <a:gd name="connsiteX6" fmla="*/ 19907 w 2854165"/>
                <a:gd name="connsiteY6" fmla="*/ 283636 h 567270"/>
                <a:gd name="connsiteX7" fmla="*/ 8346 w 2854165"/>
                <a:gd name="connsiteY7" fmla="*/ 54690 h 567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54165" h="567270">
                  <a:moveTo>
                    <a:pt x="0" y="0"/>
                  </a:moveTo>
                  <a:lnTo>
                    <a:pt x="2570530" y="0"/>
                  </a:lnTo>
                  <a:lnTo>
                    <a:pt x="2854165" y="283635"/>
                  </a:lnTo>
                  <a:lnTo>
                    <a:pt x="2570530" y="567270"/>
                  </a:lnTo>
                  <a:lnTo>
                    <a:pt x="0" y="567270"/>
                  </a:lnTo>
                  <a:lnTo>
                    <a:pt x="8346" y="512582"/>
                  </a:lnTo>
                  <a:cubicBezTo>
                    <a:pt x="15991" y="437306"/>
                    <a:pt x="19907" y="360929"/>
                    <a:pt x="19907" y="283636"/>
                  </a:cubicBezTo>
                  <a:cubicBezTo>
                    <a:pt x="19907" y="206344"/>
                    <a:pt x="15991" y="129966"/>
                    <a:pt x="8346" y="5469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62560" tIns="81280" rIns="162560" bIns="8128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26" name="TextBox 30"/>
            <p:cNvSpPr txBox="1"/>
            <p:nvPr/>
          </p:nvSpPr>
          <p:spPr>
            <a:xfrm>
              <a:off x="5598058" y="3541418"/>
              <a:ext cx="2304256" cy="43088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2800" b="1" dirty="0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rPr>
                <a:t>团队合作</a:t>
              </a: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4687505" y="4496159"/>
            <a:ext cx="3208883" cy="567270"/>
            <a:chOff x="4756066" y="4273443"/>
            <a:chExt cx="3208883" cy="567270"/>
          </a:xfrm>
        </p:grpSpPr>
        <p:sp>
          <p:nvSpPr>
            <p:cNvPr id="28" name="任意多边形 16"/>
            <p:cNvSpPr/>
            <p:nvPr/>
          </p:nvSpPr>
          <p:spPr>
            <a:xfrm>
              <a:off x="4756066" y="4273443"/>
              <a:ext cx="3111584" cy="567270"/>
            </a:xfrm>
            <a:custGeom>
              <a:avLst/>
              <a:gdLst>
                <a:gd name="connsiteX0" fmla="*/ 216297 w 3111584"/>
                <a:gd name="connsiteY0" fmla="*/ 0 h 567270"/>
                <a:gd name="connsiteX1" fmla="*/ 2827949 w 3111584"/>
                <a:gd name="connsiteY1" fmla="*/ 0 h 567270"/>
                <a:gd name="connsiteX2" fmla="*/ 3111584 w 3111584"/>
                <a:gd name="connsiteY2" fmla="*/ 283635 h 567270"/>
                <a:gd name="connsiteX3" fmla="*/ 2827949 w 3111584"/>
                <a:gd name="connsiteY3" fmla="*/ 567270 h 567270"/>
                <a:gd name="connsiteX4" fmla="*/ 0 w 3111584"/>
                <a:gd name="connsiteY4" fmla="*/ 567270 h 567270"/>
                <a:gd name="connsiteX5" fmla="*/ 7066 w 3111584"/>
                <a:gd name="connsiteY5" fmla="*/ 555638 h 567270"/>
                <a:gd name="connsiteX6" fmla="*/ 176656 w 3111584"/>
                <a:gd name="connsiteY6" fmla="*/ 154171 h 567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11584" h="567270">
                  <a:moveTo>
                    <a:pt x="216297" y="0"/>
                  </a:moveTo>
                  <a:lnTo>
                    <a:pt x="2827949" y="0"/>
                  </a:lnTo>
                  <a:lnTo>
                    <a:pt x="3111584" y="283635"/>
                  </a:lnTo>
                  <a:lnTo>
                    <a:pt x="2827949" y="567270"/>
                  </a:lnTo>
                  <a:lnTo>
                    <a:pt x="0" y="567270"/>
                  </a:lnTo>
                  <a:lnTo>
                    <a:pt x="7066" y="555638"/>
                  </a:lnTo>
                  <a:cubicBezTo>
                    <a:pt x="76009" y="428726"/>
                    <a:pt x="133039" y="294403"/>
                    <a:pt x="176656" y="154171"/>
                  </a:cubicBezTo>
                  <a:close/>
                </a:path>
              </a:pathLst>
            </a:custGeom>
            <a:solidFill>
              <a:srgbClr val="2A2B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62560" tIns="81280" rIns="162560" bIns="8128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2400" dirty="0">
                <a:cs typeface="+mn-ea"/>
                <a:sym typeface="+mn-lt"/>
              </a:endParaRPr>
            </a:p>
          </p:txBody>
        </p:sp>
        <p:sp>
          <p:nvSpPr>
            <p:cNvPr id="29" name="TextBox 30"/>
            <p:cNvSpPr txBox="1"/>
            <p:nvPr/>
          </p:nvSpPr>
          <p:spPr>
            <a:xfrm>
              <a:off x="5598058" y="4341634"/>
              <a:ext cx="2366891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2800" b="1" dirty="0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rPr>
                <a:t>协调能力</a:t>
              </a: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3948741" y="5291498"/>
            <a:ext cx="3947646" cy="567270"/>
            <a:chOff x="4017302" y="5068782"/>
            <a:chExt cx="3947646" cy="567270"/>
          </a:xfrm>
        </p:grpSpPr>
        <p:sp>
          <p:nvSpPr>
            <p:cNvPr id="31" name="任意多边形 19"/>
            <p:cNvSpPr/>
            <p:nvPr/>
          </p:nvSpPr>
          <p:spPr>
            <a:xfrm>
              <a:off x="4017302" y="5068782"/>
              <a:ext cx="3850349" cy="567270"/>
            </a:xfrm>
            <a:custGeom>
              <a:avLst/>
              <a:gdLst>
                <a:gd name="connsiteX0" fmla="*/ 592483 w 3850349"/>
                <a:gd name="connsiteY0" fmla="*/ 0 h 567270"/>
                <a:gd name="connsiteX1" fmla="*/ 3566714 w 3850349"/>
                <a:gd name="connsiteY1" fmla="*/ 0 h 567270"/>
                <a:gd name="connsiteX2" fmla="*/ 3850349 w 3850349"/>
                <a:gd name="connsiteY2" fmla="*/ 283635 h 567270"/>
                <a:gd name="connsiteX3" fmla="*/ 3566714 w 3850349"/>
                <a:gd name="connsiteY3" fmla="*/ 567270 h 567270"/>
                <a:gd name="connsiteX4" fmla="*/ 0 w 3850349"/>
                <a:gd name="connsiteY4" fmla="*/ 567270 h 567270"/>
                <a:gd name="connsiteX5" fmla="*/ 28846 w 3850349"/>
                <a:gd name="connsiteY5" fmla="*/ 549746 h 567270"/>
                <a:gd name="connsiteX6" fmla="*/ 504765 w 3850349"/>
                <a:gd name="connsiteY6" fmla="*/ 117304 h 567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0349" h="567270">
                  <a:moveTo>
                    <a:pt x="592483" y="0"/>
                  </a:moveTo>
                  <a:lnTo>
                    <a:pt x="3566714" y="0"/>
                  </a:lnTo>
                  <a:lnTo>
                    <a:pt x="3850349" y="283635"/>
                  </a:lnTo>
                  <a:lnTo>
                    <a:pt x="3566714" y="567270"/>
                  </a:lnTo>
                  <a:lnTo>
                    <a:pt x="0" y="567270"/>
                  </a:lnTo>
                  <a:lnTo>
                    <a:pt x="28846" y="549746"/>
                  </a:lnTo>
                  <a:cubicBezTo>
                    <a:pt x="207536" y="429025"/>
                    <a:pt x="367864" y="283190"/>
                    <a:pt x="504765" y="1173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62560" tIns="81280" rIns="162560" bIns="8128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2400" dirty="0">
                <a:cs typeface="+mn-ea"/>
                <a:sym typeface="+mn-lt"/>
              </a:endParaRPr>
            </a:p>
          </p:txBody>
        </p:sp>
        <p:sp>
          <p:nvSpPr>
            <p:cNvPr id="32" name="TextBox 30"/>
            <p:cNvSpPr txBox="1"/>
            <p:nvPr/>
          </p:nvSpPr>
          <p:spPr>
            <a:xfrm>
              <a:off x="5598058" y="5136973"/>
              <a:ext cx="2366890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2800" b="1" dirty="0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rPr>
                <a:t>创新合作</a:t>
              </a:r>
            </a:p>
          </p:txBody>
        </p:sp>
      </p:grpSp>
      <p:sp>
        <p:nvSpPr>
          <p:cNvPr id="33" name="TextBox 29"/>
          <p:cNvSpPr txBox="1"/>
          <p:nvPr/>
        </p:nvSpPr>
        <p:spPr>
          <a:xfrm>
            <a:off x="7993683" y="2926149"/>
            <a:ext cx="3407716" cy="56720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有效利用客观资源、保质保量达成目标的能力。</a:t>
            </a:r>
          </a:p>
        </p:txBody>
      </p:sp>
      <p:sp>
        <p:nvSpPr>
          <p:cNvPr id="34" name="TextBox 29"/>
          <p:cNvSpPr txBox="1"/>
          <p:nvPr/>
        </p:nvSpPr>
        <p:spPr>
          <a:xfrm>
            <a:off x="7993683" y="3721486"/>
            <a:ext cx="3407716" cy="5909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群策群力，更好的调动运转事件的有效的发展。</a:t>
            </a:r>
          </a:p>
        </p:txBody>
      </p:sp>
      <p:sp>
        <p:nvSpPr>
          <p:cNvPr id="35" name="TextBox 29"/>
          <p:cNvSpPr txBox="1"/>
          <p:nvPr/>
        </p:nvSpPr>
        <p:spPr>
          <a:xfrm>
            <a:off x="7993683" y="4516823"/>
            <a:ext cx="3407716" cy="56720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人际关系协调能力和工作协调能力两个方面。</a:t>
            </a:r>
          </a:p>
        </p:txBody>
      </p:sp>
      <p:sp>
        <p:nvSpPr>
          <p:cNvPr id="36" name="TextBox 29"/>
          <p:cNvSpPr txBox="1"/>
          <p:nvPr/>
        </p:nvSpPr>
        <p:spPr>
          <a:xfrm>
            <a:off x="7993683" y="5312162"/>
            <a:ext cx="3407716" cy="56720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在经验积累，革新技术提高效率，更好完成任务。</a:t>
            </a:r>
          </a:p>
        </p:txBody>
      </p:sp>
      <p:sp>
        <p:nvSpPr>
          <p:cNvPr id="37" name="椭圆 36"/>
          <p:cNvSpPr/>
          <p:nvPr/>
        </p:nvSpPr>
        <p:spPr>
          <a:xfrm>
            <a:off x="629291" y="1888133"/>
            <a:ext cx="4192664" cy="4192664"/>
          </a:xfrm>
          <a:prstGeom prst="ellipse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33488" r="-3348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8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2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2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2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2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33" grpId="0"/>
      <p:bldP spid="34" grpId="0"/>
      <p:bldP spid="35" grpId="0"/>
      <p:bldP spid="36" grpId="0"/>
      <p:bldP spid="3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矩形 46"/>
          <p:cNvSpPr/>
          <p:nvPr/>
        </p:nvSpPr>
        <p:spPr>
          <a:xfrm>
            <a:off x="354" y="361635"/>
            <a:ext cx="225016" cy="5866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4" tIns="48217" rIns="96434" bIns="48217" rtlCol="0" anchor="ctr"/>
          <a:lstStyle/>
          <a:p>
            <a:pPr algn="ctr" defTabSz="964565"/>
            <a:endParaRPr lang="zh-CN" altLang="en-US" sz="1970">
              <a:solidFill>
                <a:srgbClr val="E7E6E6">
                  <a:lumMod val="50000"/>
                </a:srgbClr>
              </a:solidFill>
              <a:cs typeface="+mn-ea"/>
              <a:sym typeface="+mn-lt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372973" y="266550"/>
            <a:ext cx="1631042" cy="528263"/>
          </a:xfrm>
          <a:prstGeom prst="rect">
            <a:avLst/>
          </a:prstGeom>
          <a:noFill/>
        </p:spPr>
        <p:txBody>
          <a:bodyPr wrap="none" lIns="96434" tIns="48217" rIns="96434" bIns="48217" rtlCol="0">
            <a:spAutoFit/>
          </a:bodyPr>
          <a:lstStyle/>
          <a:p>
            <a:pPr defTabSz="964565"/>
            <a:r>
              <a:rPr lang="zh-CN" altLang="en-US" sz="2800" dirty="0">
                <a:solidFill>
                  <a:srgbClr val="E7E6E6">
                    <a:lumMod val="25000"/>
                  </a:srgbClr>
                </a:solidFill>
                <a:latin typeface="+mn-lt"/>
                <a:ea typeface="+mn-ea"/>
                <a:cs typeface="+mn-ea"/>
                <a:sym typeface="+mn-lt"/>
              </a:rPr>
              <a:t>自我评价</a:t>
            </a:r>
          </a:p>
        </p:txBody>
      </p:sp>
      <p:sp>
        <p:nvSpPr>
          <p:cNvPr id="50" name="文本框 49"/>
          <p:cNvSpPr txBox="1"/>
          <p:nvPr/>
        </p:nvSpPr>
        <p:spPr>
          <a:xfrm>
            <a:off x="372973" y="731157"/>
            <a:ext cx="2214985" cy="282042"/>
          </a:xfrm>
          <a:prstGeom prst="rect">
            <a:avLst/>
          </a:prstGeom>
          <a:noFill/>
        </p:spPr>
        <p:txBody>
          <a:bodyPr wrap="none" lIns="96434" tIns="48217" rIns="96434" bIns="48217" rtlCol="0">
            <a:spAutoFit/>
          </a:bodyPr>
          <a:lstStyle/>
          <a:p>
            <a:pPr defTabSz="964565"/>
            <a:r>
              <a:rPr lang="en-US" altLang="zh-CN" sz="1200" dirty="0">
                <a:solidFill>
                  <a:srgbClr val="E7E6E6">
                    <a:lumMod val="25000"/>
                  </a:srgbClr>
                </a:solidFill>
                <a:latin typeface="+mn-lt"/>
                <a:ea typeface="+mn-ea"/>
                <a:cs typeface="+mn-ea"/>
                <a:sym typeface="+mn-lt"/>
              </a:rPr>
              <a:t>ADD RELATED TITLE WORDS</a:t>
            </a:r>
            <a:endParaRPr lang="zh-CN" altLang="en-US" sz="1200" dirty="0">
              <a:solidFill>
                <a:srgbClr val="E7E6E6">
                  <a:lumMod val="25000"/>
                </a:srgb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739900" y="1959815"/>
            <a:ext cx="1955800" cy="19558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118100" y="1959815"/>
            <a:ext cx="1955800" cy="19558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8496300" y="1959815"/>
            <a:ext cx="1955800" cy="19558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1"/>
              </a:solidFill>
              <a:cs typeface="+mn-ea"/>
              <a:sym typeface="+mn-lt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6" r="34617"/>
          <a:stretch>
            <a:fillRect/>
          </a:stretch>
        </p:blipFill>
        <p:spPr>
          <a:xfrm>
            <a:off x="1885950" y="2105866"/>
            <a:ext cx="1663700" cy="16637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24" t="5555" r="27526" b="11569"/>
          <a:stretch>
            <a:fillRect/>
          </a:stretch>
        </p:blipFill>
        <p:spPr>
          <a:xfrm>
            <a:off x="5264150" y="2105866"/>
            <a:ext cx="1663700" cy="16637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86" r="19614"/>
          <a:stretch>
            <a:fillRect/>
          </a:stretch>
        </p:blipFill>
        <p:spPr>
          <a:xfrm>
            <a:off x="8642350" y="2105866"/>
            <a:ext cx="1663700" cy="16637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1" name="文本框 10"/>
          <p:cNvSpPr txBox="1"/>
          <p:nvPr/>
        </p:nvSpPr>
        <p:spPr>
          <a:xfrm>
            <a:off x="1498600" y="4440557"/>
            <a:ext cx="2489200" cy="400110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spc="600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商务社交</a:t>
            </a:r>
            <a:endParaRPr lang="en-US" altLang="zh-CN" sz="2000" spc="600" dirty="0">
              <a:solidFill>
                <a:schemeClr val="accent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876800" y="4440557"/>
            <a:ext cx="2489200" cy="400110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spc="600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团队合作</a:t>
            </a:r>
            <a:endParaRPr lang="en-US" altLang="zh-CN" sz="2000" spc="600" dirty="0">
              <a:solidFill>
                <a:schemeClr val="accent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8255000" y="4440557"/>
            <a:ext cx="2489200" cy="400110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spc="600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工作态度</a:t>
            </a:r>
            <a:endParaRPr lang="en-US" altLang="zh-CN" sz="2000" spc="600" dirty="0">
              <a:solidFill>
                <a:schemeClr val="accent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361440" y="5248549"/>
            <a:ext cx="2727960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050" dirty="0">
                <a:solidFill>
                  <a:srgbClr val="2A2B2D"/>
                </a:solidFill>
                <a:latin typeface="+mn-lt"/>
                <a:ea typeface="+mn-ea"/>
                <a:cs typeface="+mn-ea"/>
                <a:sym typeface="+mn-lt"/>
              </a:rPr>
              <a:t>工作积极认真，细心负责，熟练运用办公自动化软件，善于在工作中提出问题、发现问题、解决问题，有较强的分析能力；勤奋好学，踏实肯干，动手能力强，认真负责。</a:t>
            </a:r>
          </a:p>
        </p:txBody>
      </p:sp>
      <p:sp>
        <p:nvSpPr>
          <p:cNvPr id="15" name="矩形 14"/>
          <p:cNvSpPr/>
          <p:nvPr/>
        </p:nvSpPr>
        <p:spPr>
          <a:xfrm>
            <a:off x="4739640" y="5248549"/>
            <a:ext cx="2727960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050" dirty="0">
                <a:solidFill>
                  <a:srgbClr val="2A2B2D"/>
                </a:solidFill>
                <a:latin typeface="+mn-lt"/>
                <a:ea typeface="+mn-ea"/>
                <a:cs typeface="+mn-ea"/>
                <a:sym typeface="+mn-lt"/>
              </a:rPr>
              <a:t>工作积极认真，细心负责，熟练运用办公自动化软件，善于在工作中提出问题、发现问题、解决问题，有较强的分析能力；勤奋好学，踏实肯干，动手能力强，认真负责。</a:t>
            </a:r>
          </a:p>
        </p:txBody>
      </p:sp>
      <p:sp>
        <p:nvSpPr>
          <p:cNvPr id="16" name="矩形 15"/>
          <p:cNvSpPr/>
          <p:nvPr/>
        </p:nvSpPr>
        <p:spPr>
          <a:xfrm>
            <a:off x="8117840" y="5248549"/>
            <a:ext cx="2727960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050" dirty="0">
                <a:solidFill>
                  <a:srgbClr val="2A2B2D"/>
                </a:solidFill>
                <a:latin typeface="+mn-lt"/>
                <a:ea typeface="+mn-ea"/>
                <a:cs typeface="+mn-ea"/>
                <a:sym typeface="+mn-lt"/>
              </a:rPr>
              <a:t>工作积极认真，细心负责，熟练运用办公自动化软件，善于在工作中提出问题、发现问题、解决问题，有较强的分析能力；勤奋好学，踏实肯干，动手能力强，认真负责。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六边形 18"/>
          <p:cNvSpPr>
            <a:spLocks noChangeAspect="1"/>
          </p:cNvSpPr>
          <p:nvPr/>
        </p:nvSpPr>
        <p:spPr>
          <a:xfrm>
            <a:off x="-1316557" y="1965411"/>
            <a:ext cx="6011387" cy="2920488"/>
          </a:xfrm>
          <a:prstGeom prst="hexagon">
            <a:avLst>
              <a:gd name="adj" fmla="val 33071"/>
              <a:gd name="vf" fmla="val 115470"/>
            </a:avLst>
          </a:prstGeom>
          <a:solidFill>
            <a:schemeClr val="accent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0" name="任意多边形 57"/>
          <p:cNvSpPr>
            <a:spLocks noChangeAspect="1"/>
          </p:cNvSpPr>
          <p:nvPr/>
        </p:nvSpPr>
        <p:spPr>
          <a:xfrm>
            <a:off x="4061439" y="1961723"/>
            <a:ext cx="9518084" cy="2920486"/>
          </a:xfrm>
          <a:custGeom>
            <a:avLst/>
            <a:gdLst>
              <a:gd name="connsiteX0" fmla="*/ 2440 w 9518084"/>
              <a:gd name="connsiteY0" fmla="*/ 0 h 2920486"/>
              <a:gd name="connsiteX1" fmla="*/ 8552249 w 9518084"/>
              <a:gd name="connsiteY1" fmla="*/ 0 h 2920486"/>
              <a:gd name="connsiteX2" fmla="*/ 9518084 w 9518084"/>
              <a:gd name="connsiteY2" fmla="*/ 1460243 h 2920486"/>
              <a:gd name="connsiteX3" fmla="*/ 8552249 w 9518084"/>
              <a:gd name="connsiteY3" fmla="*/ 2920486 h 2920486"/>
              <a:gd name="connsiteX4" fmla="*/ 11192 w 9518084"/>
              <a:gd name="connsiteY4" fmla="*/ 2920486 h 2920486"/>
              <a:gd name="connsiteX5" fmla="*/ 974588 w 9518084"/>
              <a:gd name="connsiteY5" fmla="*/ 1463932 h 2920486"/>
              <a:gd name="connsiteX6" fmla="*/ 8752 w 9518084"/>
              <a:gd name="connsiteY6" fmla="*/ 3689 h 2920486"/>
              <a:gd name="connsiteX7" fmla="*/ 0 w 9518084"/>
              <a:gd name="connsiteY7" fmla="*/ 3689 h 2920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518084" h="2920486">
                <a:moveTo>
                  <a:pt x="2440" y="0"/>
                </a:moveTo>
                <a:lnTo>
                  <a:pt x="8552249" y="0"/>
                </a:lnTo>
                <a:lnTo>
                  <a:pt x="9518084" y="1460243"/>
                </a:lnTo>
                <a:lnTo>
                  <a:pt x="8552249" y="2920486"/>
                </a:lnTo>
                <a:lnTo>
                  <a:pt x="11192" y="2920486"/>
                </a:lnTo>
                <a:lnTo>
                  <a:pt x="974588" y="1463932"/>
                </a:lnTo>
                <a:lnTo>
                  <a:pt x="8752" y="3689"/>
                </a:lnTo>
                <a:lnTo>
                  <a:pt x="0" y="3689"/>
                </a:lnTo>
                <a:close/>
              </a:path>
            </a:pathLst>
          </a:custGeom>
          <a:solidFill>
            <a:srgbClr val="2A2B2D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0" name="文本框 29" descr="e7d195523061f1c0deeec63e560781cfd59afb0ea006f2a87ABB68BF51EA6619813959095094C18C62A12F549504892A4AAA8C1554C6663626E05CA27F281A14E6983772AFC3FB97135759321DEA3D703E9D8D869A2273EEB18D790946B2A521F745ADE00CF05F4F47179BED51AD77110A7040EED305A61EF91E66FB698438EC9E5D9BF8EF8F70BE00893BA48996A684"/>
          <p:cNvSpPr txBox="1"/>
          <p:nvPr/>
        </p:nvSpPr>
        <p:spPr>
          <a:xfrm>
            <a:off x="6101028" y="2518919"/>
            <a:ext cx="5008102" cy="1756891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>
              <a:spcBef>
                <a:spcPts val="500"/>
              </a:spcBef>
              <a:spcAft>
                <a:spcPts val="0"/>
              </a:spcAft>
              <a:defRPr/>
            </a:pPr>
            <a:r>
              <a:rPr lang="zh-CN" altLang="en-US" sz="6000" b="1" kern="1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照片展示</a:t>
            </a:r>
            <a:endParaRPr lang="en-US" altLang="zh-CN" sz="6000" b="1" kern="100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  <a:p>
            <a:pPr algn="ctr">
              <a:spcBef>
                <a:spcPts val="500"/>
              </a:spcBef>
              <a:spcAft>
                <a:spcPts val="0"/>
              </a:spcAft>
              <a:defRPr/>
            </a:pPr>
            <a:r>
              <a:rPr lang="en-US" altLang="zh-CN" sz="4400" b="1" dirty="0">
                <a:solidFill>
                  <a:prstClr val="white"/>
                </a:solidFill>
                <a:latin typeface="+mn-lt"/>
                <a:ea typeface="+mn-ea"/>
                <a:cs typeface="+mn-ea"/>
                <a:sym typeface="+mn-lt"/>
              </a:rPr>
              <a:t>Photographs</a:t>
            </a:r>
            <a:r>
              <a:rPr lang="zh-CN" altLang="en-US" sz="4400" b="1" dirty="0">
                <a:solidFill>
                  <a:prstClr val="white"/>
                </a:solidFill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lang="en-US" altLang="zh-CN" sz="4400" b="1" dirty="0">
                <a:solidFill>
                  <a:prstClr val="white"/>
                </a:solidFill>
                <a:latin typeface="+mn-lt"/>
                <a:ea typeface="+mn-ea"/>
                <a:cs typeface="+mn-ea"/>
                <a:sym typeface="+mn-lt"/>
              </a:rPr>
              <a:t>Show</a:t>
            </a:r>
          </a:p>
        </p:txBody>
      </p:sp>
      <p:sp>
        <p:nvSpPr>
          <p:cNvPr id="31" name="TextBox 20"/>
          <p:cNvSpPr txBox="1"/>
          <p:nvPr/>
        </p:nvSpPr>
        <p:spPr>
          <a:xfrm>
            <a:off x="1423736" y="2144693"/>
            <a:ext cx="2436564" cy="255454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CN" sz="16600" b="1" spc="4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07</a:t>
            </a:r>
            <a:endParaRPr lang="zh-CN" altLang="en-US" sz="16600" b="1" spc="400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44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44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22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3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30" grpId="0"/>
      <p:bldP spid="3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六边形 18"/>
          <p:cNvSpPr>
            <a:spLocks noChangeAspect="1"/>
          </p:cNvSpPr>
          <p:nvPr/>
        </p:nvSpPr>
        <p:spPr>
          <a:xfrm>
            <a:off x="-1316557" y="1965411"/>
            <a:ext cx="6011387" cy="2920488"/>
          </a:xfrm>
          <a:prstGeom prst="hexagon">
            <a:avLst>
              <a:gd name="adj" fmla="val 33071"/>
              <a:gd name="vf" fmla="val 115470"/>
            </a:avLst>
          </a:prstGeom>
          <a:solidFill>
            <a:schemeClr val="accent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0" name="任意多边形 57"/>
          <p:cNvSpPr>
            <a:spLocks noChangeAspect="1"/>
          </p:cNvSpPr>
          <p:nvPr/>
        </p:nvSpPr>
        <p:spPr>
          <a:xfrm>
            <a:off x="4061439" y="1961723"/>
            <a:ext cx="9518084" cy="2920486"/>
          </a:xfrm>
          <a:custGeom>
            <a:avLst/>
            <a:gdLst>
              <a:gd name="connsiteX0" fmla="*/ 2440 w 9518084"/>
              <a:gd name="connsiteY0" fmla="*/ 0 h 2920486"/>
              <a:gd name="connsiteX1" fmla="*/ 8552249 w 9518084"/>
              <a:gd name="connsiteY1" fmla="*/ 0 h 2920486"/>
              <a:gd name="connsiteX2" fmla="*/ 9518084 w 9518084"/>
              <a:gd name="connsiteY2" fmla="*/ 1460243 h 2920486"/>
              <a:gd name="connsiteX3" fmla="*/ 8552249 w 9518084"/>
              <a:gd name="connsiteY3" fmla="*/ 2920486 h 2920486"/>
              <a:gd name="connsiteX4" fmla="*/ 11192 w 9518084"/>
              <a:gd name="connsiteY4" fmla="*/ 2920486 h 2920486"/>
              <a:gd name="connsiteX5" fmla="*/ 974588 w 9518084"/>
              <a:gd name="connsiteY5" fmla="*/ 1463932 h 2920486"/>
              <a:gd name="connsiteX6" fmla="*/ 8752 w 9518084"/>
              <a:gd name="connsiteY6" fmla="*/ 3689 h 2920486"/>
              <a:gd name="connsiteX7" fmla="*/ 0 w 9518084"/>
              <a:gd name="connsiteY7" fmla="*/ 3689 h 2920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518084" h="2920486">
                <a:moveTo>
                  <a:pt x="2440" y="0"/>
                </a:moveTo>
                <a:lnTo>
                  <a:pt x="8552249" y="0"/>
                </a:lnTo>
                <a:lnTo>
                  <a:pt x="9518084" y="1460243"/>
                </a:lnTo>
                <a:lnTo>
                  <a:pt x="8552249" y="2920486"/>
                </a:lnTo>
                <a:lnTo>
                  <a:pt x="11192" y="2920486"/>
                </a:lnTo>
                <a:lnTo>
                  <a:pt x="974588" y="1463932"/>
                </a:lnTo>
                <a:lnTo>
                  <a:pt x="8752" y="3689"/>
                </a:lnTo>
                <a:lnTo>
                  <a:pt x="0" y="3689"/>
                </a:lnTo>
                <a:close/>
              </a:path>
            </a:pathLst>
          </a:custGeom>
          <a:solidFill>
            <a:srgbClr val="2A2B2D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0" name="文本框 29" descr="e7d195523061f1c0deeec63e560781cfd59afb0ea006f2a87ABB68BF51EA6619813959095094C18C62A12F549504892A4AAA8C1554C6663626E05CA27F281A14E6983772AFC3FB97135759321DEA3D703E9D8D869A2273EEB18D790946B2A521F745ADE00CF05F4F47179BED51AD77110A7040EED305A61EF91E66FB698438EC9E5D9BF8EF8F70BE00893BA48996A684"/>
          <p:cNvSpPr txBox="1"/>
          <p:nvPr/>
        </p:nvSpPr>
        <p:spPr>
          <a:xfrm>
            <a:off x="5744716" y="2518919"/>
            <a:ext cx="5720733" cy="1692771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>
              <a:spcBef>
                <a:spcPts val="500"/>
              </a:spcBef>
              <a:spcAft>
                <a:spcPts val="0"/>
              </a:spcAft>
              <a:defRPr/>
            </a:pPr>
            <a:r>
              <a:rPr lang="zh-CN" altLang="en-US" sz="6000" b="1" kern="1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基本资料</a:t>
            </a:r>
          </a:p>
          <a:p>
            <a:pPr algn="ctr">
              <a:spcAft>
                <a:spcPts val="0"/>
              </a:spcAft>
              <a:defRPr/>
            </a:pPr>
            <a:r>
              <a:rPr lang="en-US" altLang="zh-CN" sz="4400" b="1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BASIC INFORMATION</a:t>
            </a:r>
            <a:endParaRPr lang="zh-CN" altLang="zh-CN" sz="4400" kern="100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1" name="TextBox 20"/>
          <p:cNvSpPr txBox="1"/>
          <p:nvPr/>
        </p:nvSpPr>
        <p:spPr>
          <a:xfrm>
            <a:off x="1423736" y="2144693"/>
            <a:ext cx="2107949" cy="255454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CN" sz="16600" b="1" spc="4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01</a:t>
            </a:r>
            <a:endParaRPr lang="zh-CN" altLang="en-US" sz="16600" b="1" spc="400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44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44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22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3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30" grpId="0"/>
      <p:bldP spid="3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矩形 46"/>
          <p:cNvSpPr/>
          <p:nvPr/>
        </p:nvSpPr>
        <p:spPr>
          <a:xfrm>
            <a:off x="354" y="361635"/>
            <a:ext cx="225016" cy="5866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4" tIns="48217" rIns="96434" bIns="48217" rtlCol="0" anchor="ctr"/>
          <a:lstStyle/>
          <a:p>
            <a:pPr algn="ctr" defTabSz="964565"/>
            <a:endParaRPr lang="zh-CN" altLang="en-US" sz="1970">
              <a:solidFill>
                <a:srgbClr val="E7E6E6">
                  <a:lumMod val="50000"/>
                </a:srgbClr>
              </a:solidFill>
              <a:cs typeface="+mn-ea"/>
              <a:sym typeface="+mn-lt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372973" y="266550"/>
            <a:ext cx="1631042" cy="528263"/>
          </a:xfrm>
          <a:prstGeom prst="rect">
            <a:avLst/>
          </a:prstGeom>
          <a:noFill/>
        </p:spPr>
        <p:txBody>
          <a:bodyPr wrap="none" lIns="96434" tIns="48217" rIns="96434" bIns="48217" rtlCol="0">
            <a:spAutoFit/>
          </a:bodyPr>
          <a:lstStyle/>
          <a:p>
            <a:pPr defTabSz="964565"/>
            <a:r>
              <a:rPr lang="zh-CN" altLang="en-US" sz="2800" dirty="0">
                <a:solidFill>
                  <a:srgbClr val="E7E6E6">
                    <a:lumMod val="25000"/>
                  </a:srgbClr>
                </a:solidFill>
                <a:latin typeface="+mn-lt"/>
                <a:ea typeface="+mn-ea"/>
                <a:cs typeface="+mn-ea"/>
                <a:sym typeface="+mn-lt"/>
              </a:rPr>
              <a:t>照片展示</a:t>
            </a:r>
          </a:p>
        </p:txBody>
      </p:sp>
      <p:sp>
        <p:nvSpPr>
          <p:cNvPr id="50" name="文本框 49"/>
          <p:cNvSpPr txBox="1"/>
          <p:nvPr/>
        </p:nvSpPr>
        <p:spPr>
          <a:xfrm>
            <a:off x="372973" y="731157"/>
            <a:ext cx="2214985" cy="282042"/>
          </a:xfrm>
          <a:prstGeom prst="rect">
            <a:avLst/>
          </a:prstGeom>
          <a:noFill/>
        </p:spPr>
        <p:txBody>
          <a:bodyPr wrap="none" lIns="96434" tIns="48217" rIns="96434" bIns="48217" rtlCol="0">
            <a:spAutoFit/>
          </a:bodyPr>
          <a:lstStyle/>
          <a:p>
            <a:pPr defTabSz="964565"/>
            <a:r>
              <a:rPr lang="en-US" altLang="zh-CN" sz="1200" dirty="0">
                <a:solidFill>
                  <a:srgbClr val="E7E6E6">
                    <a:lumMod val="25000"/>
                  </a:srgbClr>
                </a:solidFill>
                <a:latin typeface="+mn-lt"/>
                <a:ea typeface="+mn-ea"/>
                <a:cs typeface="+mn-ea"/>
                <a:sym typeface="+mn-lt"/>
              </a:rPr>
              <a:t>ADD RELATED TITLE WORDS</a:t>
            </a:r>
            <a:endParaRPr lang="zh-CN" altLang="en-US" sz="1200" dirty="0">
              <a:solidFill>
                <a:srgbClr val="E7E6E6">
                  <a:lumMod val="25000"/>
                </a:srgb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aintBrus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764"/>
          <a:stretch>
            <a:fillRect/>
          </a:stretch>
        </p:blipFill>
        <p:spPr>
          <a:xfrm>
            <a:off x="405765" y="1816125"/>
            <a:ext cx="4918348" cy="35433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6365" y="1816126"/>
            <a:ext cx="2923633" cy="194421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Glas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6725" y="1816125"/>
            <a:ext cx="3543300" cy="35433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MosiaicBubbl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7063"/>
          <a:stretch>
            <a:fillRect/>
          </a:stretch>
        </p:blipFill>
        <p:spPr>
          <a:xfrm>
            <a:off x="5806365" y="3904357"/>
            <a:ext cx="2923633" cy="145506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矩形 46"/>
          <p:cNvSpPr/>
          <p:nvPr/>
        </p:nvSpPr>
        <p:spPr>
          <a:xfrm>
            <a:off x="354" y="361635"/>
            <a:ext cx="225016" cy="5866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4" tIns="48217" rIns="96434" bIns="48217" rtlCol="0" anchor="ctr"/>
          <a:lstStyle/>
          <a:p>
            <a:pPr algn="ctr" defTabSz="964565"/>
            <a:endParaRPr lang="zh-CN" altLang="en-US" sz="1970">
              <a:solidFill>
                <a:srgbClr val="E7E6E6">
                  <a:lumMod val="50000"/>
                </a:srgbClr>
              </a:solidFill>
              <a:cs typeface="+mn-ea"/>
              <a:sym typeface="+mn-lt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372973" y="266550"/>
            <a:ext cx="1631042" cy="528263"/>
          </a:xfrm>
          <a:prstGeom prst="rect">
            <a:avLst/>
          </a:prstGeom>
          <a:noFill/>
        </p:spPr>
        <p:txBody>
          <a:bodyPr wrap="none" lIns="96434" tIns="48217" rIns="96434" bIns="48217" rtlCol="0">
            <a:spAutoFit/>
          </a:bodyPr>
          <a:lstStyle/>
          <a:p>
            <a:pPr defTabSz="964565"/>
            <a:r>
              <a:rPr lang="zh-CN" altLang="en-US" sz="2800" dirty="0">
                <a:solidFill>
                  <a:srgbClr val="E7E6E6">
                    <a:lumMod val="25000"/>
                  </a:srgbClr>
                </a:solidFill>
                <a:latin typeface="+mn-lt"/>
                <a:ea typeface="+mn-ea"/>
                <a:cs typeface="+mn-ea"/>
                <a:sym typeface="+mn-lt"/>
              </a:rPr>
              <a:t>照片展示</a:t>
            </a:r>
          </a:p>
        </p:txBody>
      </p:sp>
      <p:sp>
        <p:nvSpPr>
          <p:cNvPr id="50" name="文本框 49"/>
          <p:cNvSpPr txBox="1"/>
          <p:nvPr/>
        </p:nvSpPr>
        <p:spPr>
          <a:xfrm>
            <a:off x="372973" y="731157"/>
            <a:ext cx="2214985" cy="282042"/>
          </a:xfrm>
          <a:prstGeom prst="rect">
            <a:avLst/>
          </a:prstGeom>
          <a:noFill/>
        </p:spPr>
        <p:txBody>
          <a:bodyPr wrap="none" lIns="96434" tIns="48217" rIns="96434" bIns="48217" rtlCol="0">
            <a:spAutoFit/>
          </a:bodyPr>
          <a:lstStyle/>
          <a:p>
            <a:pPr defTabSz="964565"/>
            <a:r>
              <a:rPr lang="en-US" altLang="zh-CN" sz="1200" dirty="0">
                <a:solidFill>
                  <a:srgbClr val="E7E6E6">
                    <a:lumMod val="25000"/>
                  </a:srgbClr>
                </a:solidFill>
                <a:latin typeface="+mn-lt"/>
                <a:ea typeface="+mn-ea"/>
                <a:cs typeface="+mn-ea"/>
                <a:sym typeface="+mn-lt"/>
              </a:rPr>
              <a:t>ADD RELATED TITLE WORDS</a:t>
            </a:r>
            <a:endParaRPr lang="zh-CN" altLang="en-US" sz="1200" dirty="0">
              <a:solidFill>
                <a:srgbClr val="E7E6E6">
                  <a:lumMod val="25000"/>
                </a:srgb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007"/>
          <a:stretch>
            <a:fillRect/>
          </a:stretch>
        </p:blipFill>
        <p:spPr>
          <a:xfrm>
            <a:off x="4053112" y="1560105"/>
            <a:ext cx="3473825" cy="211203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29" b="8674"/>
          <a:stretch>
            <a:fillRect/>
          </a:stretch>
        </p:blipFill>
        <p:spPr>
          <a:xfrm>
            <a:off x="8049687" y="1560105"/>
            <a:ext cx="3526820" cy="452829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08"/>
          <a:stretch>
            <a:fillRect/>
          </a:stretch>
        </p:blipFill>
        <p:spPr>
          <a:xfrm>
            <a:off x="4053111" y="3976365"/>
            <a:ext cx="3473825" cy="211203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4" r="41463"/>
          <a:stretch>
            <a:fillRect/>
          </a:stretch>
        </p:blipFill>
        <p:spPr>
          <a:xfrm>
            <a:off x="1063385" y="1560105"/>
            <a:ext cx="2466975" cy="452829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5061223" cy="7232650"/>
          </a:xfrm>
          <a:prstGeom prst="rect">
            <a:avLst/>
          </a:prstGeom>
          <a:solidFill>
            <a:srgbClr val="2A2B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5060887" y="0"/>
            <a:ext cx="7797863" cy="7232650"/>
          </a:xfrm>
          <a:prstGeom prst="rect">
            <a:avLst/>
          </a:prstGeom>
          <a:solidFill>
            <a:srgbClr val="F1BE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6" name="文本框 13"/>
          <p:cNvSpPr txBox="1">
            <a:spLocks noChangeArrowheads="1"/>
          </p:cNvSpPr>
          <p:nvPr/>
        </p:nvSpPr>
        <p:spPr bwMode="auto">
          <a:xfrm>
            <a:off x="6507469" y="2772718"/>
            <a:ext cx="5262979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None/>
            </a:pPr>
            <a:r>
              <a:rPr lang="zh-CN" altLang="en-US" sz="44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感谢聆听，批评指导</a:t>
            </a:r>
          </a:p>
        </p:txBody>
      </p:sp>
      <p:sp>
        <p:nvSpPr>
          <p:cNvPr id="17" name="文本框 66"/>
          <p:cNvSpPr txBox="1">
            <a:spLocks noChangeArrowheads="1"/>
          </p:cNvSpPr>
          <p:nvPr/>
        </p:nvSpPr>
        <p:spPr bwMode="auto">
          <a:xfrm>
            <a:off x="6507469" y="3800207"/>
            <a:ext cx="361464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9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Concise and practical, applicable to the work/project/business propaganda and so on</a:t>
            </a:r>
            <a:endParaRPr lang="zh-CN" altLang="en-US" sz="900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8" name="文本框 66"/>
          <p:cNvSpPr txBox="1">
            <a:spLocks noChangeArrowheads="1"/>
          </p:cNvSpPr>
          <p:nvPr/>
        </p:nvSpPr>
        <p:spPr bwMode="auto">
          <a:xfrm>
            <a:off x="6507469" y="3445299"/>
            <a:ext cx="249299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0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竞聘岗位：经理助理</a:t>
            </a:r>
          </a:p>
        </p:txBody>
      </p:sp>
      <p:sp>
        <p:nvSpPr>
          <p:cNvPr id="19" name="椭圆 18"/>
          <p:cNvSpPr/>
          <p:nvPr/>
        </p:nvSpPr>
        <p:spPr>
          <a:xfrm>
            <a:off x="3840684" y="2225096"/>
            <a:ext cx="2440406" cy="244040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6454" y="2580867"/>
            <a:ext cx="1728866" cy="17288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2" grpId="0" animBg="1"/>
      <p:bldP spid="16" grpId="0"/>
      <p:bldP spid="17" grpId="0"/>
      <p:bldP spid="18" grpId="0"/>
      <p:bldP spid="1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矩形 40"/>
          <p:cNvSpPr/>
          <p:nvPr/>
        </p:nvSpPr>
        <p:spPr>
          <a:xfrm>
            <a:off x="354" y="361635"/>
            <a:ext cx="225016" cy="5866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4" tIns="48217" rIns="96434" bIns="48217" rtlCol="0" anchor="ctr"/>
          <a:lstStyle/>
          <a:p>
            <a:pPr algn="ctr" defTabSz="964565"/>
            <a:endParaRPr lang="zh-CN" altLang="en-US" sz="1970">
              <a:solidFill>
                <a:srgbClr val="E7E6E6">
                  <a:lumMod val="50000"/>
                </a:srgbClr>
              </a:solidFill>
              <a:cs typeface="+mn-ea"/>
              <a:sym typeface="+mn-lt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372973" y="266550"/>
            <a:ext cx="1631042" cy="528263"/>
          </a:xfrm>
          <a:prstGeom prst="rect">
            <a:avLst/>
          </a:prstGeom>
          <a:noFill/>
        </p:spPr>
        <p:txBody>
          <a:bodyPr wrap="none" lIns="96434" tIns="48217" rIns="96434" bIns="48217" rtlCol="0">
            <a:spAutoFit/>
          </a:bodyPr>
          <a:lstStyle/>
          <a:p>
            <a:pPr defTabSz="964565"/>
            <a:r>
              <a:rPr lang="zh-CN" altLang="en-US" sz="2800" dirty="0">
                <a:solidFill>
                  <a:srgbClr val="E7E6E6">
                    <a:lumMod val="25000"/>
                  </a:srgbClr>
                </a:solidFill>
                <a:latin typeface="+mn-lt"/>
                <a:ea typeface="+mn-ea"/>
                <a:cs typeface="+mn-ea"/>
                <a:sym typeface="+mn-lt"/>
              </a:rPr>
              <a:t>基本资料</a:t>
            </a:r>
          </a:p>
        </p:txBody>
      </p:sp>
      <p:sp>
        <p:nvSpPr>
          <p:cNvPr id="44" name="文本框 43"/>
          <p:cNvSpPr txBox="1"/>
          <p:nvPr/>
        </p:nvSpPr>
        <p:spPr>
          <a:xfrm>
            <a:off x="372973" y="731157"/>
            <a:ext cx="2214985" cy="282042"/>
          </a:xfrm>
          <a:prstGeom prst="rect">
            <a:avLst/>
          </a:prstGeom>
          <a:noFill/>
        </p:spPr>
        <p:txBody>
          <a:bodyPr wrap="none" lIns="96434" tIns="48217" rIns="96434" bIns="48217" rtlCol="0">
            <a:spAutoFit/>
          </a:bodyPr>
          <a:lstStyle/>
          <a:p>
            <a:pPr defTabSz="964565"/>
            <a:r>
              <a:rPr lang="en-US" altLang="zh-CN" sz="1200" dirty="0">
                <a:solidFill>
                  <a:srgbClr val="E7E6E6">
                    <a:lumMod val="25000"/>
                  </a:srgbClr>
                </a:solidFill>
                <a:latin typeface="+mn-lt"/>
                <a:ea typeface="+mn-ea"/>
                <a:cs typeface="+mn-ea"/>
                <a:sym typeface="+mn-lt"/>
              </a:rPr>
              <a:t>ADD RELATED TITLE WORDS</a:t>
            </a:r>
            <a:endParaRPr lang="zh-CN" altLang="en-US" sz="1200" dirty="0">
              <a:solidFill>
                <a:srgbClr val="E7E6E6">
                  <a:lumMod val="25000"/>
                </a:srgb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3348981" y="2554471"/>
            <a:ext cx="1362874" cy="3793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865" dirty="0">
                <a:solidFill>
                  <a:srgbClr val="2A2B2D"/>
                </a:solidFill>
                <a:latin typeface="+mn-lt"/>
                <a:ea typeface="+mn-ea"/>
                <a:cs typeface="+mn-ea"/>
                <a:sym typeface="+mn-lt"/>
              </a:rPr>
              <a:t>姓名：</a:t>
            </a:r>
            <a:r>
              <a:rPr lang="en-US" altLang="zh-CN" sz="1865" dirty="0">
                <a:solidFill>
                  <a:srgbClr val="2A2B2D"/>
                </a:solidFill>
                <a:latin typeface="+mn-lt"/>
                <a:ea typeface="+mn-ea"/>
                <a:cs typeface="+mn-ea"/>
                <a:sym typeface="+mn-lt"/>
              </a:rPr>
              <a:t>XXX</a:t>
            </a:r>
            <a:endParaRPr lang="zh-CN" altLang="en-US" sz="1865" dirty="0">
              <a:solidFill>
                <a:srgbClr val="2A2B2D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65" name="文本框 64"/>
          <p:cNvSpPr txBox="1"/>
          <p:nvPr/>
        </p:nvSpPr>
        <p:spPr>
          <a:xfrm>
            <a:off x="3348981" y="3078428"/>
            <a:ext cx="1183337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865">
                <a:solidFill>
                  <a:srgbClr val="2A2B2D"/>
                </a:solidFill>
                <a:latin typeface="+mn-lt"/>
                <a:ea typeface="+mn-ea"/>
                <a:cs typeface="+mn-ea"/>
                <a:sym typeface="+mn-lt"/>
              </a:rPr>
              <a:t>年龄：</a:t>
            </a:r>
            <a:r>
              <a:rPr lang="en-US" altLang="zh-CN" sz="1865">
                <a:solidFill>
                  <a:srgbClr val="2A2B2D"/>
                </a:solidFill>
                <a:latin typeface="+mn-lt"/>
                <a:ea typeface="+mn-ea"/>
                <a:cs typeface="+mn-ea"/>
                <a:sym typeface="+mn-lt"/>
              </a:rPr>
              <a:t>24</a:t>
            </a:r>
            <a:endParaRPr lang="zh-CN" altLang="en-US" sz="1865">
              <a:solidFill>
                <a:srgbClr val="2A2B2D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66" name="文本框 65"/>
          <p:cNvSpPr txBox="1"/>
          <p:nvPr/>
        </p:nvSpPr>
        <p:spPr>
          <a:xfrm>
            <a:off x="3348980" y="3602385"/>
            <a:ext cx="1856598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865">
                <a:solidFill>
                  <a:srgbClr val="2A2B2D"/>
                </a:solidFill>
                <a:latin typeface="+mn-lt"/>
                <a:ea typeface="+mn-ea"/>
                <a:cs typeface="+mn-ea"/>
                <a:sym typeface="+mn-lt"/>
              </a:rPr>
              <a:t>住处：浙江杭州</a:t>
            </a:r>
          </a:p>
        </p:txBody>
      </p:sp>
      <p:sp>
        <p:nvSpPr>
          <p:cNvPr id="67" name="文本框 66"/>
          <p:cNvSpPr txBox="1"/>
          <p:nvPr/>
        </p:nvSpPr>
        <p:spPr>
          <a:xfrm>
            <a:off x="3348981" y="4126343"/>
            <a:ext cx="3530134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865">
                <a:solidFill>
                  <a:srgbClr val="2A2B2D"/>
                </a:solidFill>
                <a:latin typeface="+mn-lt"/>
                <a:ea typeface="+mn-ea"/>
                <a:cs typeface="+mn-ea"/>
                <a:sym typeface="+mn-lt"/>
              </a:rPr>
              <a:t>学历</a:t>
            </a:r>
            <a:r>
              <a:rPr lang="en-US" altLang="zh-CN" sz="1865">
                <a:solidFill>
                  <a:srgbClr val="2A2B2D"/>
                </a:solidFill>
                <a:latin typeface="+mn-lt"/>
                <a:ea typeface="+mn-ea"/>
                <a:cs typeface="+mn-ea"/>
                <a:sym typeface="+mn-lt"/>
              </a:rPr>
              <a:t>/</a:t>
            </a:r>
            <a:r>
              <a:rPr lang="zh-CN" altLang="en-US" sz="1865">
                <a:solidFill>
                  <a:srgbClr val="2A2B2D"/>
                </a:solidFill>
                <a:latin typeface="+mn-lt"/>
                <a:ea typeface="+mn-ea"/>
                <a:cs typeface="+mn-ea"/>
                <a:sym typeface="+mn-lt"/>
              </a:rPr>
              <a:t>专业：大学本科</a:t>
            </a:r>
            <a:r>
              <a:rPr lang="en-US" altLang="zh-CN" sz="1865">
                <a:solidFill>
                  <a:srgbClr val="2A2B2D"/>
                </a:solidFill>
                <a:latin typeface="+mn-lt"/>
                <a:ea typeface="+mn-ea"/>
                <a:cs typeface="+mn-ea"/>
                <a:sym typeface="+mn-lt"/>
              </a:rPr>
              <a:t>/</a:t>
            </a:r>
            <a:r>
              <a:rPr lang="zh-CN" altLang="en-US" sz="1865">
                <a:solidFill>
                  <a:srgbClr val="2A2B2D"/>
                </a:solidFill>
                <a:latin typeface="+mn-lt"/>
                <a:ea typeface="+mn-ea"/>
                <a:cs typeface="+mn-ea"/>
                <a:sym typeface="+mn-lt"/>
              </a:rPr>
              <a:t>平面设计</a:t>
            </a:r>
          </a:p>
        </p:txBody>
      </p:sp>
      <p:sp>
        <p:nvSpPr>
          <p:cNvPr id="68" name="文本框 67"/>
          <p:cNvSpPr txBox="1"/>
          <p:nvPr/>
        </p:nvSpPr>
        <p:spPr>
          <a:xfrm>
            <a:off x="3348981" y="4650300"/>
            <a:ext cx="2334293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865">
                <a:solidFill>
                  <a:srgbClr val="2A2B2D"/>
                </a:solidFill>
                <a:latin typeface="+mn-lt"/>
                <a:ea typeface="+mn-ea"/>
                <a:cs typeface="+mn-ea"/>
                <a:sym typeface="+mn-lt"/>
              </a:rPr>
              <a:t>政治面貌：预备党员</a:t>
            </a:r>
          </a:p>
        </p:txBody>
      </p:sp>
      <p:sp>
        <p:nvSpPr>
          <p:cNvPr id="69" name="文本框 68"/>
          <p:cNvSpPr txBox="1"/>
          <p:nvPr/>
        </p:nvSpPr>
        <p:spPr>
          <a:xfrm>
            <a:off x="3348981" y="5174260"/>
            <a:ext cx="1758815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865">
                <a:solidFill>
                  <a:srgbClr val="2A2B2D"/>
                </a:solidFill>
                <a:latin typeface="+mn-lt"/>
                <a:ea typeface="+mn-ea"/>
                <a:cs typeface="+mn-ea"/>
                <a:sym typeface="+mn-lt"/>
              </a:rPr>
              <a:t>工作经验：</a:t>
            </a:r>
            <a:r>
              <a:rPr lang="en-US" altLang="zh-CN" sz="1865">
                <a:solidFill>
                  <a:srgbClr val="2A2B2D"/>
                </a:solidFill>
                <a:latin typeface="+mn-lt"/>
                <a:ea typeface="+mn-ea"/>
                <a:cs typeface="+mn-ea"/>
                <a:sym typeface="+mn-lt"/>
              </a:rPr>
              <a:t>3</a:t>
            </a:r>
            <a:r>
              <a:rPr lang="zh-CN" altLang="en-US" sz="1865">
                <a:solidFill>
                  <a:srgbClr val="2A2B2D"/>
                </a:solidFill>
                <a:latin typeface="+mn-lt"/>
                <a:ea typeface="+mn-ea"/>
                <a:cs typeface="+mn-ea"/>
                <a:sym typeface="+mn-lt"/>
              </a:rPr>
              <a:t>年</a:t>
            </a:r>
          </a:p>
        </p:txBody>
      </p:sp>
      <p:sp>
        <p:nvSpPr>
          <p:cNvPr id="70" name="矩形 69"/>
          <p:cNvSpPr/>
          <p:nvPr/>
        </p:nvSpPr>
        <p:spPr>
          <a:xfrm>
            <a:off x="7211060" y="2516505"/>
            <a:ext cx="4483735" cy="26765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200">
              <a:lnSpc>
                <a:spcPct val="150000"/>
              </a:lnSpc>
              <a:defRPr/>
            </a:pPr>
            <a:r>
              <a:rPr lang="zh-CN" altLang="en-US" sz="1600" kern="0" dirty="0">
                <a:solidFill>
                  <a:srgbClr val="2A2B2D"/>
                </a:solidFill>
                <a:latin typeface="+mn-lt"/>
                <a:ea typeface="+mn-ea"/>
                <a:cs typeface="+mn-ea"/>
                <a:sym typeface="+mn-lt"/>
              </a:rPr>
              <a:t>请点击此处编辑您的文字内容。请点击此处编辑您的文字内容。请点击此处编辑您的文字内容。请点击此处编辑您的文字内容。请点击此处编辑您的文字内容。请点击此处编辑您的文字内容。请点击此处编辑您的文字内容。请点击此处编辑您的文字内容。请点击此处编辑您的文字内容。请点击此处编辑您的文字内容。</a:t>
            </a:r>
          </a:p>
        </p:txBody>
      </p:sp>
      <p:pic>
        <p:nvPicPr>
          <p:cNvPr id="71" name="图片 7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584" y="2392189"/>
            <a:ext cx="2433086" cy="243308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六边形 18"/>
          <p:cNvSpPr>
            <a:spLocks noChangeAspect="1"/>
          </p:cNvSpPr>
          <p:nvPr/>
        </p:nvSpPr>
        <p:spPr>
          <a:xfrm>
            <a:off x="-1316557" y="1965411"/>
            <a:ext cx="6011387" cy="2920488"/>
          </a:xfrm>
          <a:prstGeom prst="hexagon">
            <a:avLst>
              <a:gd name="adj" fmla="val 33071"/>
              <a:gd name="vf" fmla="val 115470"/>
            </a:avLst>
          </a:prstGeom>
          <a:solidFill>
            <a:schemeClr val="accent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0" name="任意多边形 57"/>
          <p:cNvSpPr>
            <a:spLocks noChangeAspect="1"/>
          </p:cNvSpPr>
          <p:nvPr/>
        </p:nvSpPr>
        <p:spPr>
          <a:xfrm>
            <a:off x="4061439" y="1961723"/>
            <a:ext cx="9518084" cy="2920486"/>
          </a:xfrm>
          <a:custGeom>
            <a:avLst/>
            <a:gdLst>
              <a:gd name="connsiteX0" fmla="*/ 2440 w 9518084"/>
              <a:gd name="connsiteY0" fmla="*/ 0 h 2920486"/>
              <a:gd name="connsiteX1" fmla="*/ 8552249 w 9518084"/>
              <a:gd name="connsiteY1" fmla="*/ 0 h 2920486"/>
              <a:gd name="connsiteX2" fmla="*/ 9518084 w 9518084"/>
              <a:gd name="connsiteY2" fmla="*/ 1460243 h 2920486"/>
              <a:gd name="connsiteX3" fmla="*/ 8552249 w 9518084"/>
              <a:gd name="connsiteY3" fmla="*/ 2920486 h 2920486"/>
              <a:gd name="connsiteX4" fmla="*/ 11192 w 9518084"/>
              <a:gd name="connsiteY4" fmla="*/ 2920486 h 2920486"/>
              <a:gd name="connsiteX5" fmla="*/ 974588 w 9518084"/>
              <a:gd name="connsiteY5" fmla="*/ 1463932 h 2920486"/>
              <a:gd name="connsiteX6" fmla="*/ 8752 w 9518084"/>
              <a:gd name="connsiteY6" fmla="*/ 3689 h 2920486"/>
              <a:gd name="connsiteX7" fmla="*/ 0 w 9518084"/>
              <a:gd name="connsiteY7" fmla="*/ 3689 h 2920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518084" h="2920486">
                <a:moveTo>
                  <a:pt x="2440" y="0"/>
                </a:moveTo>
                <a:lnTo>
                  <a:pt x="8552249" y="0"/>
                </a:lnTo>
                <a:lnTo>
                  <a:pt x="9518084" y="1460243"/>
                </a:lnTo>
                <a:lnTo>
                  <a:pt x="8552249" y="2920486"/>
                </a:lnTo>
                <a:lnTo>
                  <a:pt x="11192" y="2920486"/>
                </a:lnTo>
                <a:lnTo>
                  <a:pt x="974588" y="1463932"/>
                </a:lnTo>
                <a:lnTo>
                  <a:pt x="8752" y="3689"/>
                </a:lnTo>
                <a:lnTo>
                  <a:pt x="0" y="3689"/>
                </a:lnTo>
                <a:close/>
              </a:path>
            </a:pathLst>
          </a:custGeom>
          <a:solidFill>
            <a:srgbClr val="2A2B2D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0" name="文本框 29" descr="e7d195523061f1c0deeec63e560781cfd59afb0ea006f2a87ABB68BF51EA6619813959095094C18C62A12F549504892A4AAA8C1554C6663626E05CA27F281A14E6983772AFC3FB97135759321DEA3D703E9D8D869A2273EEB18D790946B2A521F745ADE00CF05F4F47179BED51AD77110A7040EED305A61EF91E66FB698438EC9E5D9BF8EF8F70BE00893BA48996A684"/>
          <p:cNvSpPr txBox="1"/>
          <p:nvPr/>
        </p:nvSpPr>
        <p:spPr>
          <a:xfrm>
            <a:off x="5647830" y="2518919"/>
            <a:ext cx="5914504" cy="1692771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>
              <a:spcBef>
                <a:spcPts val="500"/>
              </a:spcBef>
              <a:spcAft>
                <a:spcPts val="0"/>
              </a:spcAft>
              <a:defRPr/>
            </a:pPr>
            <a:r>
              <a:rPr lang="zh-CN" altLang="en-US" sz="6000" b="1" kern="1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教育背景</a:t>
            </a:r>
          </a:p>
          <a:p>
            <a:pPr algn="ctr"/>
            <a:r>
              <a:rPr lang="en-US" altLang="zh-CN" sz="4400" b="1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Education Background</a:t>
            </a:r>
          </a:p>
        </p:txBody>
      </p:sp>
      <p:sp>
        <p:nvSpPr>
          <p:cNvPr id="31" name="TextBox 20"/>
          <p:cNvSpPr txBox="1"/>
          <p:nvPr/>
        </p:nvSpPr>
        <p:spPr>
          <a:xfrm>
            <a:off x="1423736" y="2144693"/>
            <a:ext cx="2471831" cy="255454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CN" sz="16600" b="1" spc="4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02</a:t>
            </a:r>
            <a:endParaRPr lang="zh-CN" altLang="en-US" sz="16600" b="1" spc="400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44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44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22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3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30" grpId="0"/>
      <p:bldP spid="3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矩形 40"/>
          <p:cNvSpPr/>
          <p:nvPr/>
        </p:nvSpPr>
        <p:spPr>
          <a:xfrm>
            <a:off x="354" y="361635"/>
            <a:ext cx="225016" cy="5866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4" tIns="48217" rIns="96434" bIns="48217" rtlCol="0" anchor="ctr"/>
          <a:lstStyle/>
          <a:p>
            <a:pPr algn="ctr" defTabSz="964565"/>
            <a:endParaRPr lang="zh-CN" altLang="en-US" sz="1970">
              <a:solidFill>
                <a:srgbClr val="E7E6E6">
                  <a:lumMod val="50000"/>
                </a:srgbClr>
              </a:solidFill>
              <a:cs typeface="+mn-ea"/>
              <a:sym typeface="+mn-lt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372973" y="266550"/>
            <a:ext cx="1631042" cy="528263"/>
          </a:xfrm>
          <a:prstGeom prst="rect">
            <a:avLst/>
          </a:prstGeom>
          <a:noFill/>
        </p:spPr>
        <p:txBody>
          <a:bodyPr wrap="none" lIns="96434" tIns="48217" rIns="96434" bIns="48217" rtlCol="0">
            <a:spAutoFit/>
          </a:bodyPr>
          <a:lstStyle/>
          <a:p>
            <a:pPr defTabSz="964565"/>
            <a:r>
              <a:rPr lang="zh-CN" altLang="en-US" sz="2800" dirty="0">
                <a:solidFill>
                  <a:srgbClr val="E7E6E6">
                    <a:lumMod val="25000"/>
                  </a:srgbClr>
                </a:solidFill>
                <a:latin typeface="+mn-lt"/>
                <a:ea typeface="+mn-ea"/>
                <a:cs typeface="+mn-ea"/>
                <a:sym typeface="+mn-lt"/>
              </a:rPr>
              <a:t>教育背景</a:t>
            </a:r>
          </a:p>
        </p:txBody>
      </p:sp>
      <p:sp>
        <p:nvSpPr>
          <p:cNvPr id="44" name="文本框 43"/>
          <p:cNvSpPr txBox="1"/>
          <p:nvPr/>
        </p:nvSpPr>
        <p:spPr>
          <a:xfrm>
            <a:off x="372973" y="731157"/>
            <a:ext cx="2214985" cy="282042"/>
          </a:xfrm>
          <a:prstGeom prst="rect">
            <a:avLst/>
          </a:prstGeom>
          <a:noFill/>
        </p:spPr>
        <p:txBody>
          <a:bodyPr wrap="none" lIns="96434" tIns="48217" rIns="96434" bIns="48217" rtlCol="0">
            <a:spAutoFit/>
          </a:bodyPr>
          <a:lstStyle/>
          <a:p>
            <a:pPr defTabSz="964565"/>
            <a:r>
              <a:rPr lang="en-US" altLang="zh-CN" sz="1200" dirty="0">
                <a:solidFill>
                  <a:srgbClr val="E7E6E6">
                    <a:lumMod val="25000"/>
                  </a:srgbClr>
                </a:solidFill>
                <a:latin typeface="+mn-lt"/>
                <a:ea typeface="+mn-ea"/>
                <a:cs typeface="+mn-ea"/>
                <a:sym typeface="+mn-lt"/>
              </a:rPr>
              <a:t>ADD RELATED TITLE WORDS</a:t>
            </a:r>
            <a:endParaRPr lang="zh-CN" altLang="en-US" sz="1200" dirty="0">
              <a:solidFill>
                <a:srgbClr val="E7E6E6">
                  <a:lumMod val="25000"/>
                </a:srgb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921634" y="1894424"/>
            <a:ext cx="1543444" cy="154344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2A2B2D"/>
              </a:solidFill>
              <a:cs typeface="+mn-ea"/>
              <a:sym typeface="+mn-lt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921634" y="4266635"/>
            <a:ext cx="1543444" cy="154344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2A2B2D"/>
              </a:solidFill>
              <a:cs typeface="+mn-ea"/>
              <a:sym typeface="+mn-lt"/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850901" y="3868390"/>
            <a:ext cx="10007599" cy="0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>
            <a:off x="850901" y="1528602"/>
            <a:ext cx="10007599" cy="0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850901" y="6208178"/>
            <a:ext cx="10007599" cy="0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图片 1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24" r="32496"/>
          <a:stretch>
            <a:fillRect/>
          </a:stretch>
        </p:blipFill>
        <p:spPr>
          <a:xfrm>
            <a:off x="965773" y="1922702"/>
            <a:ext cx="1454212" cy="1454212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87" r="8155"/>
          <a:stretch>
            <a:fillRect/>
          </a:stretch>
        </p:blipFill>
        <p:spPr>
          <a:xfrm>
            <a:off x="965773" y="4311178"/>
            <a:ext cx="1454212" cy="1454212"/>
          </a:xfrm>
          <a:prstGeom prst="rect">
            <a:avLst/>
          </a:prstGeom>
        </p:spPr>
      </p:pic>
      <p:sp>
        <p:nvSpPr>
          <p:cNvPr id="20" name="矩形 19"/>
          <p:cNvSpPr/>
          <p:nvPr/>
        </p:nvSpPr>
        <p:spPr>
          <a:xfrm>
            <a:off x="3225800" y="1823691"/>
            <a:ext cx="8851900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200000"/>
              </a:lnSpc>
              <a:tabLst>
                <a:tab pos="266700" algn="l"/>
                <a:tab pos="1200150" algn="l"/>
                <a:tab pos="1333500" algn="l"/>
              </a:tabLst>
            </a:pPr>
            <a:r>
              <a:rPr lang="en-US" altLang="zh-CN" sz="1600" b="1" dirty="0" smtClean="0">
                <a:solidFill>
                  <a:srgbClr val="2A2B2D"/>
                </a:solidFill>
                <a:latin typeface="+mn-lt"/>
                <a:ea typeface="+mn-ea"/>
                <a:cs typeface="+mn-ea"/>
                <a:sym typeface="+mn-lt"/>
              </a:rPr>
              <a:t>20XX.09—20XX.6          </a:t>
            </a:r>
            <a:r>
              <a:rPr lang="zh-CN" altLang="en-US" sz="1600" b="1" dirty="0">
                <a:solidFill>
                  <a:srgbClr val="2A2B2D"/>
                </a:solidFill>
                <a:latin typeface="+mn-lt"/>
                <a:ea typeface="+mn-ea"/>
                <a:cs typeface="+mn-ea"/>
                <a:sym typeface="+mn-lt"/>
              </a:rPr>
              <a:t>西南石油大学</a:t>
            </a:r>
            <a:r>
              <a:rPr lang="en-US" altLang="zh-CN" sz="1600" b="1" dirty="0">
                <a:solidFill>
                  <a:srgbClr val="2A2B2D"/>
                </a:solidFill>
                <a:latin typeface="+mn-lt"/>
                <a:ea typeface="+mn-ea"/>
                <a:cs typeface="+mn-ea"/>
                <a:sym typeface="+mn-lt"/>
              </a:rPr>
              <a:t>                   </a:t>
            </a:r>
            <a:r>
              <a:rPr lang="zh-CN" altLang="en-US" sz="1600" b="1" dirty="0">
                <a:solidFill>
                  <a:srgbClr val="2A2B2D"/>
                </a:solidFill>
                <a:latin typeface="+mn-lt"/>
                <a:ea typeface="+mn-ea"/>
                <a:cs typeface="+mn-ea"/>
                <a:sym typeface="+mn-lt"/>
              </a:rPr>
              <a:t>物流管理</a:t>
            </a:r>
            <a:r>
              <a:rPr lang="en-US" altLang="zh-CN" sz="1600" b="1" dirty="0">
                <a:solidFill>
                  <a:srgbClr val="2A2B2D"/>
                </a:solidFill>
                <a:latin typeface="+mn-lt"/>
                <a:ea typeface="+mn-ea"/>
                <a:cs typeface="+mn-ea"/>
                <a:sym typeface="+mn-lt"/>
              </a:rPr>
              <a:t>                      </a:t>
            </a:r>
            <a:r>
              <a:rPr lang="zh-CN" altLang="en-US" sz="1600" b="1" dirty="0">
                <a:solidFill>
                  <a:srgbClr val="2A2B2D"/>
                </a:solidFill>
                <a:latin typeface="+mn-lt"/>
                <a:ea typeface="+mn-ea"/>
                <a:cs typeface="+mn-ea"/>
                <a:sym typeface="+mn-lt"/>
              </a:rPr>
              <a:t>研究生 </a:t>
            </a:r>
            <a:endParaRPr lang="zh-CN" altLang="en-US" sz="1600" dirty="0">
              <a:solidFill>
                <a:srgbClr val="2A2B2D"/>
              </a:solidFill>
              <a:latin typeface="+mn-lt"/>
              <a:ea typeface="+mn-ea"/>
              <a:cs typeface="+mn-ea"/>
              <a:sym typeface="+mn-lt"/>
            </a:endParaRPr>
          </a:p>
          <a:p>
            <a:pPr fontAlgn="base">
              <a:lnSpc>
                <a:spcPct val="200000"/>
              </a:lnSpc>
              <a:tabLst>
                <a:tab pos="266700" algn="l"/>
                <a:tab pos="1200150" algn="l"/>
                <a:tab pos="1333500" algn="l"/>
              </a:tabLst>
            </a:pPr>
            <a:r>
              <a:rPr lang="zh-CN" altLang="en-US" sz="1600" dirty="0">
                <a:solidFill>
                  <a:srgbClr val="2A2B2D"/>
                </a:solidFill>
                <a:latin typeface="+mn-lt"/>
                <a:ea typeface="+mn-ea"/>
                <a:cs typeface="+mn-ea"/>
                <a:sym typeface="+mn-lt"/>
              </a:rPr>
              <a:t>主修课程：石油及天然气运输概要，新能源开发，管道运输案例分析，中国能源地理</a:t>
            </a:r>
            <a:endParaRPr lang="zh-CN" altLang="en-US" sz="1200" kern="100" dirty="0">
              <a:solidFill>
                <a:srgbClr val="2A2B2D"/>
              </a:solidFill>
              <a:latin typeface="+mn-lt"/>
              <a:ea typeface="+mn-ea"/>
              <a:cs typeface="+mn-ea"/>
              <a:sym typeface="+mn-lt"/>
            </a:endParaRPr>
          </a:p>
          <a:p>
            <a:pPr fontAlgn="base">
              <a:lnSpc>
                <a:spcPct val="200000"/>
              </a:lnSpc>
              <a:tabLst>
                <a:tab pos="266700" algn="l"/>
                <a:tab pos="1200150" algn="l"/>
                <a:tab pos="1333500" algn="l"/>
              </a:tabLst>
            </a:pPr>
            <a:r>
              <a:rPr lang="zh-CN" altLang="en-US" sz="1600" dirty="0">
                <a:solidFill>
                  <a:srgbClr val="2A2B2D"/>
                </a:solidFill>
                <a:latin typeface="+mn-lt"/>
                <a:ea typeface="+mn-ea"/>
                <a:cs typeface="+mn-ea"/>
                <a:sym typeface="+mn-lt"/>
              </a:rPr>
              <a:t>在校活动：参与新疆阿克苏石油勘探计划，参与西南石油大学西亚能源清洁化项目等</a:t>
            </a:r>
            <a:endParaRPr lang="en-US" altLang="zh-CN" sz="1600" dirty="0">
              <a:solidFill>
                <a:srgbClr val="2A2B2D"/>
              </a:solidFill>
              <a:latin typeface="+mn-lt"/>
              <a:ea typeface="+mn-ea"/>
              <a:cs typeface="+mn-ea"/>
              <a:sym typeface="+mn-lt"/>
            </a:endParaRPr>
          </a:p>
          <a:p>
            <a:pPr fontAlgn="base">
              <a:lnSpc>
                <a:spcPct val="200000"/>
              </a:lnSpc>
              <a:tabLst>
                <a:tab pos="266700" algn="l"/>
                <a:tab pos="1200150" algn="l"/>
                <a:tab pos="1333500" algn="l"/>
              </a:tabLst>
            </a:pPr>
            <a:endParaRPr lang="en-US" altLang="zh-CN" sz="3200" dirty="0">
              <a:solidFill>
                <a:srgbClr val="2A2B2D"/>
              </a:solidFill>
              <a:latin typeface="+mn-lt"/>
              <a:ea typeface="+mn-ea"/>
              <a:cs typeface="+mn-ea"/>
              <a:sym typeface="+mn-lt"/>
            </a:endParaRPr>
          </a:p>
          <a:p>
            <a:pPr lvl="0" fontAlgn="base">
              <a:lnSpc>
                <a:spcPct val="200000"/>
              </a:lnSpc>
              <a:tabLst>
                <a:tab pos="266700" algn="l"/>
                <a:tab pos="1200150" algn="l"/>
                <a:tab pos="1333500" algn="l"/>
              </a:tabLst>
            </a:pPr>
            <a:r>
              <a:rPr lang="en-US" altLang="zh-CN" sz="1600" b="1" dirty="0" smtClean="0">
                <a:solidFill>
                  <a:srgbClr val="2A2B2D"/>
                </a:solidFill>
                <a:latin typeface="+mn-lt"/>
                <a:ea typeface="+mn-ea"/>
                <a:cs typeface="+mn-ea"/>
                <a:sym typeface="+mn-lt"/>
              </a:rPr>
              <a:t>20XX.09—20XX.6          </a:t>
            </a:r>
            <a:r>
              <a:rPr lang="zh-CN" altLang="en-US" sz="1600" b="1" dirty="0">
                <a:solidFill>
                  <a:srgbClr val="2A2B2D"/>
                </a:solidFill>
                <a:latin typeface="+mn-lt"/>
                <a:ea typeface="+mn-ea"/>
                <a:cs typeface="+mn-ea"/>
                <a:sym typeface="+mn-lt"/>
              </a:rPr>
              <a:t>西南石油大学</a:t>
            </a:r>
            <a:r>
              <a:rPr lang="en-US" altLang="zh-CN" sz="1600" b="1" dirty="0">
                <a:solidFill>
                  <a:srgbClr val="2A2B2D"/>
                </a:solidFill>
                <a:latin typeface="+mn-lt"/>
                <a:ea typeface="+mn-ea"/>
                <a:cs typeface="+mn-ea"/>
                <a:sym typeface="+mn-lt"/>
              </a:rPr>
              <a:t>                   </a:t>
            </a:r>
            <a:r>
              <a:rPr lang="zh-CN" altLang="en-US" sz="1600" b="1" dirty="0">
                <a:solidFill>
                  <a:srgbClr val="2A2B2D"/>
                </a:solidFill>
                <a:latin typeface="+mn-lt"/>
                <a:ea typeface="+mn-ea"/>
                <a:cs typeface="+mn-ea"/>
                <a:sym typeface="+mn-lt"/>
              </a:rPr>
              <a:t>平面设计</a:t>
            </a:r>
            <a:r>
              <a:rPr lang="en-US" altLang="zh-CN" sz="1600" b="1" dirty="0">
                <a:solidFill>
                  <a:srgbClr val="2A2B2D"/>
                </a:solidFill>
                <a:latin typeface="+mn-lt"/>
                <a:ea typeface="+mn-ea"/>
                <a:cs typeface="+mn-ea"/>
                <a:sym typeface="+mn-lt"/>
              </a:rPr>
              <a:t>                      </a:t>
            </a:r>
            <a:r>
              <a:rPr lang="zh-CN" altLang="en-US" sz="1600" b="1" dirty="0">
                <a:solidFill>
                  <a:srgbClr val="2A2B2D"/>
                </a:solidFill>
                <a:latin typeface="+mn-lt"/>
                <a:ea typeface="+mn-ea"/>
                <a:cs typeface="+mn-ea"/>
                <a:sym typeface="+mn-lt"/>
              </a:rPr>
              <a:t>选修课 </a:t>
            </a:r>
            <a:endParaRPr lang="zh-CN" altLang="en-US" sz="1600" dirty="0">
              <a:solidFill>
                <a:srgbClr val="2A2B2D"/>
              </a:solidFill>
              <a:latin typeface="+mn-lt"/>
              <a:ea typeface="+mn-ea"/>
              <a:cs typeface="+mn-ea"/>
              <a:sym typeface="+mn-lt"/>
            </a:endParaRPr>
          </a:p>
          <a:p>
            <a:pPr lvl="0" fontAlgn="base">
              <a:lnSpc>
                <a:spcPct val="200000"/>
              </a:lnSpc>
              <a:tabLst>
                <a:tab pos="266700" algn="l"/>
                <a:tab pos="1200150" algn="l"/>
                <a:tab pos="1333500" algn="l"/>
              </a:tabLst>
            </a:pPr>
            <a:r>
              <a:rPr lang="zh-CN" altLang="en-US" sz="1600" dirty="0">
                <a:solidFill>
                  <a:srgbClr val="2A2B2D"/>
                </a:solidFill>
                <a:latin typeface="+mn-lt"/>
                <a:ea typeface="+mn-ea"/>
                <a:cs typeface="+mn-ea"/>
                <a:sym typeface="+mn-lt"/>
              </a:rPr>
              <a:t>主修课程：石油及天然气运输概要，新能源开发，管道运输案例分析，中国能源地理</a:t>
            </a:r>
            <a:endParaRPr kumimoji="0" lang="zh-CN" altLang="en-US" sz="1200" b="0" i="0" u="none" strike="noStrike" kern="100" cap="none" spc="0" normalizeH="0" baseline="0" noProof="0" dirty="0">
              <a:ln>
                <a:noFill/>
              </a:ln>
              <a:solidFill>
                <a:srgbClr val="2A2B2D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lvl="0" fontAlgn="base">
              <a:lnSpc>
                <a:spcPct val="200000"/>
              </a:lnSpc>
              <a:tabLst>
                <a:tab pos="266700" algn="l"/>
                <a:tab pos="1200150" algn="l"/>
                <a:tab pos="1333500" algn="l"/>
              </a:tabLst>
            </a:pPr>
            <a:r>
              <a:rPr lang="zh-CN" altLang="en-US" sz="1600" dirty="0">
                <a:solidFill>
                  <a:srgbClr val="2A2B2D"/>
                </a:solidFill>
                <a:latin typeface="+mn-lt"/>
                <a:ea typeface="+mn-ea"/>
                <a:cs typeface="+mn-ea"/>
                <a:sym typeface="+mn-lt"/>
              </a:rPr>
              <a:t>在校活动：参与新疆阿克苏石油勘探计划，参与西南石油大学西亚能源清洁化项目等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矩形 40"/>
          <p:cNvSpPr/>
          <p:nvPr/>
        </p:nvSpPr>
        <p:spPr>
          <a:xfrm>
            <a:off x="354" y="361635"/>
            <a:ext cx="225016" cy="5866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4" tIns="48217" rIns="96434" bIns="48217" rtlCol="0" anchor="ctr"/>
          <a:lstStyle/>
          <a:p>
            <a:pPr algn="ctr" defTabSz="964565"/>
            <a:endParaRPr lang="zh-CN" altLang="en-US" sz="1970">
              <a:solidFill>
                <a:srgbClr val="E7E6E6">
                  <a:lumMod val="50000"/>
                </a:srgbClr>
              </a:solidFill>
              <a:cs typeface="+mn-ea"/>
              <a:sym typeface="+mn-lt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372973" y="266550"/>
            <a:ext cx="1631042" cy="528263"/>
          </a:xfrm>
          <a:prstGeom prst="rect">
            <a:avLst/>
          </a:prstGeom>
          <a:noFill/>
        </p:spPr>
        <p:txBody>
          <a:bodyPr wrap="none" lIns="96434" tIns="48217" rIns="96434" bIns="48217" rtlCol="0">
            <a:spAutoFit/>
          </a:bodyPr>
          <a:lstStyle/>
          <a:p>
            <a:pPr defTabSz="964565"/>
            <a:r>
              <a:rPr lang="zh-CN" altLang="en-US" sz="2800" dirty="0">
                <a:solidFill>
                  <a:srgbClr val="E7E6E6">
                    <a:lumMod val="25000"/>
                  </a:srgbClr>
                </a:solidFill>
                <a:latin typeface="+mn-lt"/>
                <a:ea typeface="+mn-ea"/>
                <a:cs typeface="+mn-ea"/>
                <a:sym typeface="+mn-lt"/>
              </a:rPr>
              <a:t>教育背景</a:t>
            </a:r>
          </a:p>
        </p:txBody>
      </p:sp>
      <p:sp>
        <p:nvSpPr>
          <p:cNvPr id="44" name="文本框 43"/>
          <p:cNvSpPr txBox="1"/>
          <p:nvPr/>
        </p:nvSpPr>
        <p:spPr>
          <a:xfrm>
            <a:off x="372973" y="731157"/>
            <a:ext cx="2214985" cy="282042"/>
          </a:xfrm>
          <a:prstGeom prst="rect">
            <a:avLst/>
          </a:prstGeom>
          <a:noFill/>
        </p:spPr>
        <p:txBody>
          <a:bodyPr wrap="none" lIns="96434" tIns="48217" rIns="96434" bIns="48217" rtlCol="0">
            <a:spAutoFit/>
          </a:bodyPr>
          <a:lstStyle/>
          <a:p>
            <a:pPr defTabSz="964565"/>
            <a:r>
              <a:rPr lang="en-US" altLang="zh-CN" sz="1200" dirty="0">
                <a:solidFill>
                  <a:srgbClr val="E7E6E6">
                    <a:lumMod val="25000"/>
                  </a:srgbClr>
                </a:solidFill>
                <a:latin typeface="+mn-lt"/>
                <a:ea typeface="+mn-ea"/>
                <a:cs typeface="+mn-ea"/>
                <a:sym typeface="+mn-lt"/>
              </a:rPr>
              <a:t>ADD RELATED TITLE WORDS</a:t>
            </a:r>
            <a:endParaRPr lang="zh-CN" altLang="en-US" sz="1200" dirty="0">
              <a:solidFill>
                <a:srgbClr val="E7E6E6">
                  <a:lumMod val="25000"/>
                </a:srgb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32" r="12965"/>
          <a:stretch>
            <a:fillRect/>
          </a:stretch>
        </p:blipFill>
        <p:spPr>
          <a:xfrm>
            <a:off x="1" y="2145175"/>
            <a:ext cx="4197126" cy="3647955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4197126" y="2145175"/>
            <a:ext cx="8661623" cy="3647955"/>
          </a:xfrm>
          <a:prstGeom prst="rect">
            <a:avLst/>
          </a:prstGeom>
          <a:solidFill>
            <a:srgbClr val="2A2B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4505401" y="3184322"/>
            <a:ext cx="8045072" cy="14995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200000"/>
              </a:lnSpc>
              <a:tabLst>
                <a:tab pos="266700" algn="l"/>
                <a:tab pos="1200150" algn="l"/>
                <a:tab pos="1333500" algn="l"/>
              </a:tabLst>
            </a:pPr>
            <a:r>
              <a:rPr lang="en-US" altLang="zh-CN" sz="1600" b="1" dirty="0" smtClean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20XX.09—20XX.6          </a:t>
            </a:r>
            <a:r>
              <a:rPr lang="zh-CN" altLang="en-US" sz="1600" b="1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西南石油大学</a:t>
            </a:r>
            <a:r>
              <a:rPr lang="en-US" altLang="zh-CN" sz="1600" b="1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                   </a:t>
            </a:r>
            <a:r>
              <a:rPr lang="zh-CN" altLang="en-US" sz="1600" b="1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平面设计</a:t>
            </a:r>
            <a:r>
              <a:rPr lang="en-US" altLang="zh-CN" sz="1600" b="1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                      </a:t>
            </a:r>
            <a:r>
              <a:rPr lang="zh-CN" altLang="en-US" sz="1600" b="1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选修课 </a:t>
            </a:r>
            <a:endParaRPr lang="zh-CN" altLang="en-US" sz="1600" dirty="0">
              <a:solidFill>
                <a:schemeClr val="accent1"/>
              </a:solidFill>
              <a:latin typeface="+mn-lt"/>
              <a:ea typeface="+mn-ea"/>
              <a:cs typeface="+mn-ea"/>
              <a:sym typeface="+mn-lt"/>
            </a:endParaRPr>
          </a:p>
          <a:p>
            <a:pPr lvl="0">
              <a:lnSpc>
                <a:spcPct val="200000"/>
              </a:lnSpc>
              <a:tabLst>
                <a:tab pos="266700" algn="l"/>
                <a:tab pos="1200150" algn="l"/>
                <a:tab pos="1333500" algn="l"/>
              </a:tabLst>
            </a:pPr>
            <a:r>
              <a:rPr lang="zh-CN" altLang="en-US" sz="1600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主修课程：石油及天然气运输概要，新能源开发，管道运输案例分析，中国能源地理</a:t>
            </a:r>
            <a:endParaRPr lang="zh-CN" altLang="en-US" sz="1200" kern="100" dirty="0">
              <a:solidFill>
                <a:schemeClr val="accent1"/>
              </a:solidFill>
              <a:latin typeface="+mn-lt"/>
              <a:ea typeface="+mn-ea"/>
              <a:cs typeface="+mn-ea"/>
              <a:sym typeface="+mn-lt"/>
            </a:endParaRPr>
          </a:p>
          <a:p>
            <a:pPr lvl="0">
              <a:lnSpc>
                <a:spcPct val="200000"/>
              </a:lnSpc>
              <a:tabLst>
                <a:tab pos="266700" algn="l"/>
                <a:tab pos="1200150" algn="l"/>
                <a:tab pos="1333500" algn="l"/>
              </a:tabLst>
            </a:pPr>
            <a:r>
              <a:rPr lang="zh-CN" altLang="en-US" sz="1600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在校活动：参与新疆阿克苏石油勘探计划，参与西南石油大学西亚能源清洁化项目等</a:t>
            </a:r>
            <a:endParaRPr lang="en-US" altLang="zh-CN" sz="1600" kern="0" dirty="0">
              <a:solidFill>
                <a:schemeClr val="accent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六边形 18"/>
          <p:cNvSpPr>
            <a:spLocks noChangeAspect="1"/>
          </p:cNvSpPr>
          <p:nvPr/>
        </p:nvSpPr>
        <p:spPr>
          <a:xfrm>
            <a:off x="-1316557" y="1965411"/>
            <a:ext cx="6011387" cy="2920488"/>
          </a:xfrm>
          <a:prstGeom prst="hexagon">
            <a:avLst>
              <a:gd name="adj" fmla="val 33071"/>
              <a:gd name="vf" fmla="val 115470"/>
            </a:avLst>
          </a:prstGeom>
          <a:solidFill>
            <a:schemeClr val="accent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0" name="任意多边形 57"/>
          <p:cNvSpPr>
            <a:spLocks noChangeAspect="1"/>
          </p:cNvSpPr>
          <p:nvPr/>
        </p:nvSpPr>
        <p:spPr>
          <a:xfrm>
            <a:off x="4061439" y="1961723"/>
            <a:ext cx="9518084" cy="2920486"/>
          </a:xfrm>
          <a:custGeom>
            <a:avLst/>
            <a:gdLst>
              <a:gd name="connsiteX0" fmla="*/ 2440 w 9518084"/>
              <a:gd name="connsiteY0" fmla="*/ 0 h 2920486"/>
              <a:gd name="connsiteX1" fmla="*/ 8552249 w 9518084"/>
              <a:gd name="connsiteY1" fmla="*/ 0 h 2920486"/>
              <a:gd name="connsiteX2" fmla="*/ 9518084 w 9518084"/>
              <a:gd name="connsiteY2" fmla="*/ 1460243 h 2920486"/>
              <a:gd name="connsiteX3" fmla="*/ 8552249 w 9518084"/>
              <a:gd name="connsiteY3" fmla="*/ 2920486 h 2920486"/>
              <a:gd name="connsiteX4" fmla="*/ 11192 w 9518084"/>
              <a:gd name="connsiteY4" fmla="*/ 2920486 h 2920486"/>
              <a:gd name="connsiteX5" fmla="*/ 974588 w 9518084"/>
              <a:gd name="connsiteY5" fmla="*/ 1463932 h 2920486"/>
              <a:gd name="connsiteX6" fmla="*/ 8752 w 9518084"/>
              <a:gd name="connsiteY6" fmla="*/ 3689 h 2920486"/>
              <a:gd name="connsiteX7" fmla="*/ 0 w 9518084"/>
              <a:gd name="connsiteY7" fmla="*/ 3689 h 2920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518084" h="2920486">
                <a:moveTo>
                  <a:pt x="2440" y="0"/>
                </a:moveTo>
                <a:lnTo>
                  <a:pt x="8552249" y="0"/>
                </a:lnTo>
                <a:lnTo>
                  <a:pt x="9518084" y="1460243"/>
                </a:lnTo>
                <a:lnTo>
                  <a:pt x="8552249" y="2920486"/>
                </a:lnTo>
                <a:lnTo>
                  <a:pt x="11192" y="2920486"/>
                </a:lnTo>
                <a:lnTo>
                  <a:pt x="974588" y="1463932"/>
                </a:lnTo>
                <a:lnTo>
                  <a:pt x="8752" y="3689"/>
                </a:lnTo>
                <a:lnTo>
                  <a:pt x="0" y="3689"/>
                </a:lnTo>
                <a:close/>
              </a:path>
            </a:pathLst>
          </a:custGeom>
          <a:solidFill>
            <a:srgbClr val="2A2B2D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0" name="文本框 29" descr="e7d195523061f1c0deeec63e560781cfd59afb0ea006f2a87ABB68BF51EA6619813959095094C18C62A12F549504892A4AAA8C1554C6663626E05CA27F281A14E6983772AFC3FB97135759321DEA3D703E9D8D869A2273EEB18D790946B2A521F745ADE00CF05F4F47179BED51AD77110A7040EED305A61EF91E66FB698438EC9E5D9BF8EF8F70BE00893BA48996A684"/>
          <p:cNvSpPr txBox="1"/>
          <p:nvPr/>
        </p:nvSpPr>
        <p:spPr>
          <a:xfrm>
            <a:off x="6385371" y="2518919"/>
            <a:ext cx="4439421" cy="1692771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>
              <a:spcBef>
                <a:spcPts val="500"/>
              </a:spcBef>
              <a:spcAft>
                <a:spcPts val="0"/>
              </a:spcAft>
              <a:defRPr/>
            </a:pPr>
            <a:r>
              <a:rPr lang="zh-CN" altLang="en-US" sz="6000" b="1" kern="1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工作经历</a:t>
            </a:r>
          </a:p>
          <a:p>
            <a:pPr algn="ctr"/>
            <a:r>
              <a:rPr lang="en-US" altLang="zh-CN" sz="4400" b="1" dirty="0">
                <a:solidFill>
                  <a:prstClr val="white"/>
                </a:solidFill>
                <a:latin typeface="+mn-lt"/>
                <a:ea typeface="+mn-ea"/>
                <a:cs typeface="+mn-ea"/>
                <a:sym typeface="+mn-lt"/>
              </a:rPr>
              <a:t>Work Experience</a:t>
            </a:r>
          </a:p>
        </p:txBody>
      </p:sp>
      <p:sp>
        <p:nvSpPr>
          <p:cNvPr id="31" name="TextBox 20"/>
          <p:cNvSpPr txBox="1"/>
          <p:nvPr/>
        </p:nvSpPr>
        <p:spPr>
          <a:xfrm>
            <a:off x="1423736" y="2144693"/>
            <a:ext cx="2471831" cy="255454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CN" sz="16600" b="1" spc="4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03</a:t>
            </a:r>
            <a:endParaRPr lang="zh-CN" altLang="en-US" sz="16600" b="1" spc="400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44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44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22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3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30" grpId="0"/>
      <p:bldP spid="3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 flipV="1">
            <a:off x="0" y="7088633"/>
            <a:ext cx="12858750" cy="288032"/>
          </a:xfrm>
          <a:prstGeom prst="rect">
            <a:avLst/>
          </a:prstGeom>
          <a:solidFill>
            <a:srgbClr val="2A2B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" name="矩形 8"/>
          <p:cNvSpPr/>
          <p:nvPr/>
        </p:nvSpPr>
        <p:spPr>
          <a:xfrm flipV="1">
            <a:off x="0" y="7008603"/>
            <a:ext cx="12858750" cy="8002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cxnSp>
        <p:nvCxnSpPr>
          <p:cNvPr id="11" name="直接箭头连接符 10"/>
          <p:cNvCxnSpPr/>
          <p:nvPr/>
        </p:nvCxnSpPr>
        <p:spPr>
          <a:xfrm>
            <a:off x="1192981" y="3429000"/>
            <a:ext cx="9982732" cy="0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椭圆 11"/>
          <p:cNvSpPr/>
          <p:nvPr/>
        </p:nvSpPr>
        <p:spPr>
          <a:xfrm>
            <a:off x="5957376" y="3290376"/>
            <a:ext cx="277249" cy="277249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rgbClr val="2A2B2D"/>
              </a:solidFill>
              <a:cs typeface="+mn-ea"/>
              <a:sym typeface="+mn-lt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2066322" y="3297750"/>
            <a:ext cx="277249" cy="277249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rgbClr val="2A2B2D"/>
              </a:solidFill>
              <a:cs typeface="+mn-ea"/>
              <a:sym typeface="+mn-lt"/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9853473" y="3290376"/>
            <a:ext cx="277249" cy="277249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rgbClr val="2A2B2D"/>
              </a:solidFill>
              <a:cs typeface="+mn-ea"/>
              <a:sym typeface="+mn-lt"/>
            </a:endParaRPr>
          </a:p>
        </p:txBody>
      </p:sp>
      <p:sp>
        <p:nvSpPr>
          <p:cNvPr id="15" name="矩形 14"/>
          <p:cNvSpPr>
            <a:spLocks noChangeArrowheads="1"/>
          </p:cNvSpPr>
          <p:nvPr/>
        </p:nvSpPr>
        <p:spPr bwMode="auto">
          <a:xfrm>
            <a:off x="1285537" y="3692961"/>
            <a:ext cx="1806135" cy="3793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865" dirty="0" smtClean="0">
                <a:solidFill>
                  <a:srgbClr val="2A2B2D"/>
                </a:solidFill>
                <a:latin typeface="+mn-lt"/>
                <a:ea typeface="+mn-ea"/>
                <a:cs typeface="+mn-ea"/>
                <a:sym typeface="+mn-lt"/>
              </a:rPr>
              <a:t>20XX.6-20XX.6</a:t>
            </a:r>
            <a:endParaRPr lang="zh-CN" altLang="en-US" sz="1865" dirty="0">
              <a:solidFill>
                <a:srgbClr val="2A2B2D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6" name="矩形 14"/>
          <p:cNvSpPr>
            <a:spLocks noChangeArrowheads="1"/>
          </p:cNvSpPr>
          <p:nvPr/>
        </p:nvSpPr>
        <p:spPr bwMode="auto">
          <a:xfrm>
            <a:off x="5186377" y="3710291"/>
            <a:ext cx="1806135" cy="3793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865" dirty="0" smtClean="0">
                <a:solidFill>
                  <a:srgbClr val="2A2B2D"/>
                </a:solidFill>
                <a:latin typeface="+mn-lt"/>
                <a:ea typeface="+mn-ea"/>
                <a:cs typeface="+mn-ea"/>
                <a:sym typeface="+mn-lt"/>
              </a:rPr>
              <a:t>20XX.6-20XX.3</a:t>
            </a:r>
            <a:endParaRPr lang="zh-CN" altLang="en-US" sz="1865" dirty="0">
              <a:solidFill>
                <a:srgbClr val="2A2B2D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7" name="矩形 14"/>
          <p:cNvSpPr>
            <a:spLocks noChangeArrowheads="1"/>
          </p:cNvSpPr>
          <p:nvPr/>
        </p:nvSpPr>
        <p:spPr bwMode="auto">
          <a:xfrm>
            <a:off x="9070877" y="3752148"/>
            <a:ext cx="1806135" cy="3793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865" dirty="0" smtClean="0">
                <a:solidFill>
                  <a:srgbClr val="2A2B2D"/>
                </a:solidFill>
                <a:latin typeface="+mn-lt"/>
                <a:ea typeface="+mn-ea"/>
                <a:cs typeface="+mn-ea"/>
                <a:sym typeface="+mn-lt"/>
              </a:rPr>
              <a:t>20XX.3-20XX.9</a:t>
            </a:r>
            <a:endParaRPr lang="zh-CN" altLang="en-US" sz="1865" dirty="0">
              <a:solidFill>
                <a:srgbClr val="2A2B2D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8" name="矩形 14"/>
          <p:cNvSpPr>
            <a:spLocks noChangeArrowheads="1"/>
          </p:cNvSpPr>
          <p:nvPr/>
        </p:nvSpPr>
        <p:spPr bwMode="auto">
          <a:xfrm>
            <a:off x="1088293" y="4103331"/>
            <a:ext cx="2233304" cy="379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865" dirty="0">
                <a:solidFill>
                  <a:srgbClr val="2A2B2D"/>
                </a:solidFill>
                <a:latin typeface="+mn-lt"/>
                <a:ea typeface="+mn-ea"/>
                <a:cs typeface="+mn-ea"/>
                <a:sym typeface="+mn-lt"/>
              </a:rPr>
              <a:t>XX</a:t>
            </a:r>
            <a:r>
              <a:rPr lang="zh-CN" altLang="en-US" sz="1865" dirty="0">
                <a:solidFill>
                  <a:srgbClr val="2A2B2D"/>
                </a:solidFill>
                <a:latin typeface="+mn-lt"/>
                <a:ea typeface="+mn-ea"/>
                <a:cs typeface="+mn-ea"/>
                <a:sym typeface="+mn-lt"/>
              </a:rPr>
              <a:t>公司担任</a:t>
            </a:r>
            <a:r>
              <a:rPr lang="en-US" altLang="zh-CN" sz="1865" dirty="0">
                <a:solidFill>
                  <a:srgbClr val="2A2B2D"/>
                </a:solidFill>
                <a:latin typeface="+mn-lt"/>
                <a:ea typeface="+mn-ea"/>
                <a:cs typeface="+mn-ea"/>
                <a:sym typeface="+mn-lt"/>
              </a:rPr>
              <a:t>XX</a:t>
            </a:r>
            <a:r>
              <a:rPr lang="zh-CN" altLang="en-US" sz="1865" dirty="0">
                <a:solidFill>
                  <a:srgbClr val="2A2B2D"/>
                </a:solidFill>
                <a:latin typeface="+mn-lt"/>
                <a:ea typeface="+mn-ea"/>
                <a:cs typeface="+mn-ea"/>
                <a:sym typeface="+mn-lt"/>
              </a:rPr>
              <a:t>职位</a:t>
            </a:r>
          </a:p>
        </p:txBody>
      </p:sp>
      <p:sp>
        <p:nvSpPr>
          <p:cNvPr id="21" name="矩形 14"/>
          <p:cNvSpPr>
            <a:spLocks noChangeArrowheads="1"/>
          </p:cNvSpPr>
          <p:nvPr/>
        </p:nvSpPr>
        <p:spPr bwMode="auto">
          <a:xfrm>
            <a:off x="4981869" y="4120660"/>
            <a:ext cx="2233304" cy="379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865">
                <a:solidFill>
                  <a:srgbClr val="2A2B2D"/>
                </a:solidFill>
                <a:latin typeface="+mn-lt"/>
                <a:ea typeface="+mn-ea"/>
                <a:cs typeface="+mn-ea"/>
                <a:sym typeface="+mn-lt"/>
              </a:rPr>
              <a:t>XX</a:t>
            </a:r>
            <a:r>
              <a:rPr lang="zh-CN" altLang="en-US" sz="1865">
                <a:solidFill>
                  <a:srgbClr val="2A2B2D"/>
                </a:solidFill>
                <a:latin typeface="+mn-lt"/>
                <a:ea typeface="+mn-ea"/>
                <a:cs typeface="+mn-ea"/>
                <a:sym typeface="+mn-lt"/>
              </a:rPr>
              <a:t>公司担任</a:t>
            </a:r>
            <a:r>
              <a:rPr lang="en-US" altLang="zh-CN" sz="1865">
                <a:solidFill>
                  <a:srgbClr val="2A2B2D"/>
                </a:solidFill>
                <a:latin typeface="+mn-lt"/>
                <a:ea typeface="+mn-ea"/>
                <a:cs typeface="+mn-ea"/>
                <a:sym typeface="+mn-lt"/>
              </a:rPr>
              <a:t>XX</a:t>
            </a:r>
            <a:r>
              <a:rPr lang="zh-CN" altLang="en-US" sz="1865">
                <a:solidFill>
                  <a:srgbClr val="2A2B2D"/>
                </a:solidFill>
                <a:latin typeface="+mn-lt"/>
                <a:ea typeface="+mn-ea"/>
                <a:cs typeface="+mn-ea"/>
                <a:sym typeface="+mn-lt"/>
              </a:rPr>
              <a:t>职位</a:t>
            </a:r>
          </a:p>
        </p:txBody>
      </p:sp>
      <p:sp>
        <p:nvSpPr>
          <p:cNvPr id="22" name="矩形 14"/>
          <p:cNvSpPr>
            <a:spLocks noChangeArrowheads="1"/>
          </p:cNvSpPr>
          <p:nvPr/>
        </p:nvSpPr>
        <p:spPr bwMode="auto">
          <a:xfrm>
            <a:off x="8875444" y="4120660"/>
            <a:ext cx="2233304" cy="379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865">
                <a:solidFill>
                  <a:srgbClr val="2A2B2D"/>
                </a:solidFill>
                <a:latin typeface="+mn-lt"/>
                <a:ea typeface="+mn-ea"/>
                <a:cs typeface="+mn-ea"/>
                <a:sym typeface="+mn-lt"/>
              </a:rPr>
              <a:t>XX</a:t>
            </a:r>
            <a:r>
              <a:rPr lang="zh-CN" altLang="en-US" sz="1865">
                <a:solidFill>
                  <a:srgbClr val="2A2B2D"/>
                </a:solidFill>
                <a:latin typeface="+mn-lt"/>
                <a:ea typeface="+mn-ea"/>
                <a:cs typeface="+mn-ea"/>
                <a:sym typeface="+mn-lt"/>
              </a:rPr>
              <a:t>公司担任</a:t>
            </a:r>
            <a:r>
              <a:rPr lang="en-US" altLang="zh-CN" sz="1865">
                <a:solidFill>
                  <a:srgbClr val="2A2B2D"/>
                </a:solidFill>
                <a:latin typeface="+mn-lt"/>
                <a:ea typeface="+mn-ea"/>
                <a:cs typeface="+mn-ea"/>
                <a:sym typeface="+mn-lt"/>
              </a:rPr>
              <a:t>XX</a:t>
            </a:r>
            <a:r>
              <a:rPr lang="zh-CN" altLang="en-US" sz="1865">
                <a:solidFill>
                  <a:srgbClr val="2A2B2D"/>
                </a:solidFill>
                <a:latin typeface="+mn-lt"/>
                <a:ea typeface="+mn-ea"/>
                <a:cs typeface="+mn-ea"/>
                <a:sym typeface="+mn-lt"/>
              </a:rPr>
              <a:t>职位</a:t>
            </a:r>
          </a:p>
        </p:txBody>
      </p:sp>
      <p:sp>
        <p:nvSpPr>
          <p:cNvPr id="23" name="矩形 22"/>
          <p:cNvSpPr/>
          <p:nvPr/>
        </p:nvSpPr>
        <p:spPr>
          <a:xfrm>
            <a:off x="404100" y="4454373"/>
            <a:ext cx="3601688" cy="1060450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kern="0" dirty="0">
                <a:solidFill>
                  <a:srgbClr val="2A2B2D"/>
                </a:solidFill>
                <a:latin typeface="+mn-lt"/>
                <a:ea typeface="+mn-ea"/>
                <a:cs typeface="+mn-ea"/>
                <a:sym typeface="+mn-lt"/>
              </a:rPr>
              <a:t>请点击此处编辑您的文字内容。请点击此处编辑您的文字内容。请点击此处编辑您的文字内容。</a:t>
            </a:r>
            <a:endParaRPr lang="zh-CN" altLang="en-US" sz="1400">
              <a:solidFill>
                <a:srgbClr val="2A2B2D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4288600" y="4454373"/>
            <a:ext cx="3601688" cy="1060450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kern="0" dirty="0">
                <a:solidFill>
                  <a:srgbClr val="2A2B2D"/>
                </a:solidFill>
                <a:latin typeface="+mn-lt"/>
                <a:ea typeface="+mn-ea"/>
                <a:cs typeface="+mn-ea"/>
                <a:sym typeface="+mn-lt"/>
              </a:rPr>
              <a:t>请点击此处编辑您的文字内容。请点击此处编辑您的文字内容。请点击此处编辑您的文字内容。</a:t>
            </a:r>
            <a:endParaRPr lang="zh-CN" altLang="en-US" sz="1400">
              <a:solidFill>
                <a:srgbClr val="2A2B2D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8173100" y="4459939"/>
            <a:ext cx="3601688" cy="1060450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kern="0" dirty="0">
                <a:solidFill>
                  <a:srgbClr val="2A2B2D"/>
                </a:solidFill>
                <a:latin typeface="+mn-lt"/>
                <a:ea typeface="+mn-ea"/>
                <a:cs typeface="+mn-ea"/>
                <a:sym typeface="+mn-lt"/>
              </a:rPr>
              <a:t>请点击此处编辑您的文字内容。请点击此处编辑您的文字内容。请点击此处编辑您的文字内容。</a:t>
            </a:r>
            <a:endParaRPr lang="zh-CN" altLang="en-US" sz="1400">
              <a:solidFill>
                <a:srgbClr val="2A2B2D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1281145" y="1568711"/>
            <a:ext cx="2043177" cy="1368004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5062112" y="1568710"/>
            <a:ext cx="2054663" cy="1368005"/>
          </a:xfrm>
          <a:prstGeom prst="rect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r="-1495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28" name="图片 2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5809" y="1574487"/>
            <a:ext cx="2056269" cy="1370991"/>
          </a:xfrm>
          <a:prstGeom prst="rect">
            <a:avLst/>
          </a:prstGeom>
        </p:spPr>
      </p:pic>
      <p:sp>
        <p:nvSpPr>
          <p:cNvPr id="29" name="矩形 28"/>
          <p:cNvSpPr/>
          <p:nvPr/>
        </p:nvSpPr>
        <p:spPr>
          <a:xfrm>
            <a:off x="354" y="361635"/>
            <a:ext cx="225016" cy="5866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4" tIns="48217" rIns="96434" bIns="48217" rtlCol="0" anchor="ctr"/>
          <a:lstStyle/>
          <a:p>
            <a:pPr algn="ctr" defTabSz="964565"/>
            <a:endParaRPr lang="zh-CN" altLang="en-US" sz="1970">
              <a:solidFill>
                <a:srgbClr val="E7E6E6">
                  <a:lumMod val="50000"/>
                </a:srgbClr>
              </a:solidFill>
              <a:cs typeface="+mn-ea"/>
              <a:sym typeface="+mn-lt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372973" y="266550"/>
            <a:ext cx="1631042" cy="528263"/>
          </a:xfrm>
          <a:prstGeom prst="rect">
            <a:avLst/>
          </a:prstGeom>
          <a:noFill/>
        </p:spPr>
        <p:txBody>
          <a:bodyPr wrap="none" lIns="96434" tIns="48217" rIns="96434" bIns="48217" rtlCol="0">
            <a:spAutoFit/>
          </a:bodyPr>
          <a:lstStyle/>
          <a:p>
            <a:pPr defTabSz="964565"/>
            <a:r>
              <a:rPr lang="zh-CN" altLang="en-US" sz="2800" dirty="0">
                <a:solidFill>
                  <a:srgbClr val="E7E6E6">
                    <a:lumMod val="25000"/>
                  </a:srgbClr>
                </a:solidFill>
                <a:latin typeface="+mn-lt"/>
                <a:ea typeface="+mn-ea"/>
                <a:cs typeface="+mn-ea"/>
                <a:sym typeface="+mn-lt"/>
              </a:rPr>
              <a:t>工作经历</a:t>
            </a:r>
          </a:p>
        </p:txBody>
      </p:sp>
      <p:sp>
        <p:nvSpPr>
          <p:cNvPr id="33" name="文本框 32"/>
          <p:cNvSpPr txBox="1"/>
          <p:nvPr/>
        </p:nvSpPr>
        <p:spPr>
          <a:xfrm>
            <a:off x="372973" y="731157"/>
            <a:ext cx="2214985" cy="282042"/>
          </a:xfrm>
          <a:prstGeom prst="rect">
            <a:avLst/>
          </a:prstGeom>
          <a:noFill/>
        </p:spPr>
        <p:txBody>
          <a:bodyPr wrap="none" lIns="96434" tIns="48217" rIns="96434" bIns="48217" rtlCol="0">
            <a:spAutoFit/>
          </a:bodyPr>
          <a:lstStyle/>
          <a:p>
            <a:pPr defTabSz="964565"/>
            <a:r>
              <a:rPr lang="en-US" altLang="zh-CN" sz="1200" dirty="0">
                <a:solidFill>
                  <a:srgbClr val="E7E6E6">
                    <a:lumMod val="25000"/>
                  </a:srgbClr>
                </a:solidFill>
                <a:latin typeface="+mn-lt"/>
                <a:ea typeface="+mn-ea"/>
                <a:cs typeface="+mn-ea"/>
                <a:sym typeface="+mn-lt"/>
              </a:rPr>
              <a:t>ADD RELATED TITLE WORDS</a:t>
            </a:r>
            <a:endParaRPr lang="zh-CN" altLang="en-US" sz="1200" dirty="0">
              <a:solidFill>
                <a:srgbClr val="E7E6E6">
                  <a:lumMod val="25000"/>
                </a:srgb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9" grpId="0" animBg="1"/>
      <p:bldP spid="26" grpId="0" animBg="1"/>
      <p:bldP spid="2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766" y="1516757"/>
            <a:ext cx="3581400" cy="2387600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8566" y="1516757"/>
            <a:ext cx="3581020" cy="2387600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7167" y="3904357"/>
            <a:ext cx="3581401" cy="2387600"/>
          </a:xfrm>
          <a:prstGeom prst="rect">
            <a:avLst/>
          </a:prstGeom>
        </p:spPr>
      </p:pic>
      <p:sp>
        <p:nvSpPr>
          <p:cNvPr id="24" name="矩形 23"/>
          <p:cNvSpPr/>
          <p:nvPr/>
        </p:nvSpPr>
        <p:spPr>
          <a:xfrm>
            <a:off x="4556975" y="1516757"/>
            <a:ext cx="3581400" cy="2387600"/>
          </a:xfrm>
          <a:prstGeom prst="rect">
            <a:avLst/>
          </a:prstGeom>
          <a:solidFill>
            <a:srgbClr val="2A2B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just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b="1" kern="0" dirty="0">
                <a:solidFill>
                  <a:schemeClr val="accent1"/>
                </a:solidFill>
                <a:cs typeface="+mn-ea"/>
                <a:sym typeface="+mn-lt"/>
              </a:rPr>
              <a:t>公司：四川约克逊能源科技有限公司</a:t>
            </a:r>
            <a:r>
              <a:rPr lang="en-US" altLang="zh-CN" sz="1400" b="1" kern="0" dirty="0">
                <a:solidFill>
                  <a:schemeClr val="accent1"/>
                </a:solidFill>
                <a:cs typeface="+mn-ea"/>
                <a:sym typeface="+mn-lt"/>
              </a:rPr>
              <a:t>              </a:t>
            </a:r>
            <a:r>
              <a:rPr lang="zh-CN" altLang="en-US" sz="1400" b="1" kern="0" dirty="0">
                <a:solidFill>
                  <a:schemeClr val="accent1"/>
                </a:solidFill>
                <a:cs typeface="+mn-ea"/>
                <a:sym typeface="+mn-lt"/>
              </a:rPr>
              <a:t>职务：销售</a:t>
            </a:r>
            <a:endParaRPr lang="en-US" altLang="zh-CN" sz="1400" b="1" kern="0" dirty="0">
              <a:solidFill>
                <a:schemeClr val="accent1"/>
              </a:solidFill>
              <a:cs typeface="+mn-ea"/>
              <a:sym typeface="+mn-lt"/>
            </a:endParaRPr>
          </a:p>
          <a:p>
            <a:pPr marL="228600" lvl="0" indent="-228600" algn="just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tabLst>
                <a:tab pos="190500" algn="l"/>
              </a:tabLst>
            </a:pPr>
            <a:r>
              <a:rPr lang="zh-CN" altLang="en-US" sz="1200" kern="0" dirty="0">
                <a:solidFill>
                  <a:prstClr val="white"/>
                </a:solidFill>
                <a:cs typeface="+mn-ea"/>
                <a:sym typeface="+mn-lt"/>
              </a:rPr>
              <a:t>拥有一定的能源专业相关知识，能够更好地完成推广与销售工作；</a:t>
            </a:r>
          </a:p>
          <a:p>
            <a:pPr marL="228600" lvl="0" indent="-228600" algn="just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tabLst>
                <a:tab pos="190500" algn="l"/>
              </a:tabLst>
            </a:pPr>
            <a:r>
              <a:rPr lang="zh-CN" altLang="en-US" sz="1200" kern="0" dirty="0">
                <a:solidFill>
                  <a:prstClr val="white"/>
                </a:solidFill>
                <a:cs typeface="+mn-ea"/>
                <a:sym typeface="+mn-lt"/>
              </a:rPr>
              <a:t>完成能源销售订单</a:t>
            </a:r>
            <a:r>
              <a:rPr lang="en-US" altLang="zh-CN" sz="1200" kern="0" dirty="0">
                <a:solidFill>
                  <a:prstClr val="white"/>
                </a:solidFill>
                <a:cs typeface="+mn-ea"/>
                <a:sym typeface="+mn-lt"/>
              </a:rPr>
              <a:t>50</a:t>
            </a:r>
            <a:r>
              <a:rPr lang="zh-CN" altLang="en-US" sz="1200" kern="0" dirty="0">
                <a:solidFill>
                  <a:prstClr val="white"/>
                </a:solidFill>
                <a:cs typeface="+mn-ea"/>
                <a:sym typeface="+mn-lt"/>
              </a:rPr>
              <a:t>余单，开拓渠道</a:t>
            </a:r>
            <a:r>
              <a:rPr lang="en-US" altLang="zh-CN" sz="1200" kern="0" dirty="0">
                <a:solidFill>
                  <a:prstClr val="white"/>
                </a:solidFill>
                <a:cs typeface="+mn-ea"/>
                <a:sym typeface="+mn-lt"/>
              </a:rPr>
              <a:t>3</a:t>
            </a:r>
            <a:r>
              <a:rPr lang="zh-CN" altLang="en-US" sz="1200" kern="0" dirty="0">
                <a:solidFill>
                  <a:prstClr val="white"/>
                </a:solidFill>
                <a:cs typeface="+mn-ea"/>
                <a:sym typeface="+mn-lt"/>
              </a:rPr>
              <a:t>家，维系稳定客户</a:t>
            </a:r>
            <a:r>
              <a:rPr lang="en-US" altLang="zh-CN" sz="1200" kern="0" dirty="0">
                <a:solidFill>
                  <a:prstClr val="white"/>
                </a:solidFill>
                <a:cs typeface="+mn-ea"/>
                <a:sym typeface="+mn-lt"/>
              </a:rPr>
              <a:t>12</a:t>
            </a:r>
            <a:r>
              <a:rPr lang="zh-CN" altLang="en-US" sz="1200" kern="0" dirty="0">
                <a:solidFill>
                  <a:prstClr val="white"/>
                </a:solidFill>
                <a:cs typeface="+mn-ea"/>
                <a:sym typeface="+mn-lt"/>
              </a:rPr>
              <a:t>家；</a:t>
            </a:r>
          </a:p>
        </p:txBody>
      </p:sp>
      <p:sp>
        <p:nvSpPr>
          <p:cNvPr id="25" name="矩形 24"/>
          <p:cNvSpPr/>
          <p:nvPr/>
        </p:nvSpPr>
        <p:spPr>
          <a:xfrm>
            <a:off x="976146" y="3904357"/>
            <a:ext cx="3581400" cy="2387600"/>
          </a:xfrm>
          <a:prstGeom prst="rect">
            <a:avLst/>
          </a:prstGeom>
          <a:solidFill>
            <a:srgbClr val="2A2B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just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b="1" kern="0" dirty="0">
                <a:solidFill>
                  <a:schemeClr val="accent1"/>
                </a:solidFill>
                <a:cs typeface="+mn-ea"/>
                <a:sym typeface="+mn-lt"/>
              </a:rPr>
              <a:t>公司：四川约克逊能源科技有限公司</a:t>
            </a:r>
            <a:r>
              <a:rPr lang="en-US" altLang="zh-CN" sz="1400" b="1" kern="0" dirty="0">
                <a:solidFill>
                  <a:schemeClr val="accent1"/>
                </a:solidFill>
                <a:cs typeface="+mn-ea"/>
                <a:sym typeface="+mn-lt"/>
              </a:rPr>
              <a:t>              </a:t>
            </a:r>
            <a:r>
              <a:rPr lang="zh-CN" altLang="en-US" sz="1400" b="1" kern="0" dirty="0">
                <a:solidFill>
                  <a:schemeClr val="accent1"/>
                </a:solidFill>
                <a:cs typeface="+mn-ea"/>
                <a:sym typeface="+mn-lt"/>
              </a:rPr>
              <a:t>职务：销售</a:t>
            </a:r>
            <a:endParaRPr lang="en-US" altLang="zh-CN" sz="1400" b="1" kern="0" dirty="0">
              <a:solidFill>
                <a:schemeClr val="accent1"/>
              </a:solidFill>
              <a:cs typeface="+mn-ea"/>
              <a:sym typeface="+mn-lt"/>
            </a:endParaRPr>
          </a:p>
          <a:p>
            <a:pPr marL="228600" lvl="0" indent="-228600" algn="just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tabLst>
                <a:tab pos="190500" algn="l"/>
              </a:tabLst>
            </a:pPr>
            <a:r>
              <a:rPr lang="zh-CN" altLang="en-US" sz="1200" kern="0" dirty="0">
                <a:solidFill>
                  <a:prstClr val="white"/>
                </a:solidFill>
                <a:cs typeface="+mn-ea"/>
                <a:sym typeface="+mn-lt"/>
              </a:rPr>
              <a:t>拥有一定的能源专业相关知识，能够更好地完成推广与销售工作；</a:t>
            </a:r>
          </a:p>
          <a:p>
            <a:pPr marL="228600" lvl="0" indent="-228600" algn="just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tabLst>
                <a:tab pos="190500" algn="l"/>
              </a:tabLst>
            </a:pPr>
            <a:r>
              <a:rPr lang="zh-CN" altLang="en-US" sz="1200" kern="0" dirty="0">
                <a:solidFill>
                  <a:prstClr val="white"/>
                </a:solidFill>
                <a:cs typeface="+mn-ea"/>
                <a:sym typeface="+mn-lt"/>
              </a:rPr>
              <a:t>完成能源销售订单</a:t>
            </a:r>
            <a:r>
              <a:rPr lang="en-US" altLang="zh-CN" sz="1200" kern="0" dirty="0">
                <a:solidFill>
                  <a:prstClr val="white"/>
                </a:solidFill>
                <a:cs typeface="+mn-ea"/>
                <a:sym typeface="+mn-lt"/>
              </a:rPr>
              <a:t>50</a:t>
            </a:r>
            <a:r>
              <a:rPr lang="zh-CN" altLang="en-US" sz="1200" kern="0" dirty="0">
                <a:solidFill>
                  <a:prstClr val="white"/>
                </a:solidFill>
                <a:cs typeface="+mn-ea"/>
                <a:sym typeface="+mn-lt"/>
              </a:rPr>
              <a:t>余单，开拓渠道</a:t>
            </a:r>
            <a:r>
              <a:rPr lang="en-US" altLang="zh-CN" sz="1200" kern="0" dirty="0">
                <a:solidFill>
                  <a:prstClr val="white"/>
                </a:solidFill>
                <a:cs typeface="+mn-ea"/>
                <a:sym typeface="+mn-lt"/>
              </a:rPr>
              <a:t>3</a:t>
            </a:r>
            <a:r>
              <a:rPr lang="zh-CN" altLang="en-US" sz="1200" kern="0" dirty="0">
                <a:solidFill>
                  <a:prstClr val="white"/>
                </a:solidFill>
                <a:cs typeface="+mn-ea"/>
                <a:sym typeface="+mn-lt"/>
              </a:rPr>
              <a:t>家，维系稳定客户</a:t>
            </a:r>
            <a:r>
              <a:rPr lang="en-US" altLang="zh-CN" sz="1200" kern="0" dirty="0">
                <a:solidFill>
                  <a:prstClr val="white"/>
                </a:solidFill>
                <a:cs typeface="+mn-ea"/>
                <a:sym typeface="+mn-lt"/>
              </a:rPr>
              <a:t>12</a:t>
            </a:r>
            <a:r>
              <a:rPr lang="zh-CN" altLang="en-US" sz="1200" kern="0" dirty="0">
                <a:solidFill>
                  <a:prstClr val="white"/>
                </a:solidFill>
                <a:cs typeface="+mn-ea"/>
                <a:sym typeface="+mn-lt"/>
              </a:rPr>
              <a:t>家；</a:t>
            </a:r>
          </a:p>
        </p:txBody>
      </p:sp>
      <p:sp>
        <p:nvSpPr>
          <p:cNvPr id="26" name="矩形 25"/>
          <p:cNvSpPr/>
          <p:nvPr/>
        </p:nvSpPr>
        <p:spPr>
          <a:xfrm>
            <a:off x="8145114" y="3904357"/>
            <a:ext cx="3581400" cy="2387600"/>
          </a:xfrm>
          <a:prstGeom prst="rect">
            <a:avLst/>
          </a:prstGeom>
          <a:solidFill>
            <a:srgbClr val="2A2B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just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b="1" kern="0" dirty="0">
                <a:solidFill>
                  <a:schemeClr val="accent1"/>
                </a:solidFill>
                <a:cs typeface="+mn-ea"/>
                <a:sym typeface="+mn-lt"/>
              </a:rPr>
              <a:t>公司金山</a:t>
            </a:r>
            <a:r>
              <a:rPr lang="en-US" altLang="zh-CN" sz="1400" b="1" kern="0" dirty="0">
                <a:solidFill>
                  <a:schemeClr val="accent1"/>
                </a:solidFill>
                <a:cs typeface="+mn-ea"/>
                <a:sym typeface="+mn-lt"/>
              </a:rPr>
              <a:t>WPS</a:t>
            </a:r>
            <a:r>
              <a:rPr lang="zh-CN" altLang="en-US" sz="1400" b="1" kern="0" dirty="0">
                <a:solidFill>
                  <a:schemeClr val="accent1"/>
                </a:solidFill>
                <a:cs typeface="+mn-ea"/>
                <a:sym typeface="+mn-lt"/>
              </a:rPr>
              <a:t>稻壳儿平台</a:t>
            </a:r>
            <a:r>
              <a:rPr lang="en-US" altLang="zh-CN" sz="1400" b="1" kern="0" dirty="0">
                <a:solidFill>
                  <a:schemeClr val="accent1"/>
                </a:solidFill>
                <a:cs typeface="+mn-ea"/>
                <a:sym typeface="+mn-lt"/>
              </a:rPr>
              <a:t>                 </a:t>
            </a:r>
          </a:p>
          <a:p>
            <a:pPr lvl="0" algn="just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b="1" kern="0" dirty="0">
                <a:solidFill>
                  <a:schemeClr val="accent1"/>
                </a:solidFill>
                <a:cs typeface="+mn-ea"/>
                <a:sym typeface="+mn-lt"/>
              </a:rPr>
              <a:t>职务：原创设计师</a:t>
            </a:r>
            <a:endParaRPr lang="zh-CN" altLang="en-US" sz="1400" kern="0" dirty="0">
              <a:solidFill>
                <a:schemeClr val="accent1"/>
              </a:solidFill>
              <a:cs typeface="+mn-ea"/>
              <a:sym typeface="+mn-lt"/>
            </a:endParaRPr>
          </a:p>
          <a:p>
            <a:pPr marL="228600" lvl="0" indent="-228600" algn="just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tabLst>
                <a:tab pos="190500" algn="l"/>
              </a:tabLst>
              <a:defRPr/>
            </a:pPr>
            <a:r>
              <a:rPr lang="zh-CN" altLang="en-US" sz="1200" kern="0" dirty="0">
                <a:solidFill>
                  <a:prstClr val="white"/>
                </a:solidFill>
                <a:cs typeface="+mn-ea"/>
                <a:sym typeface="+mn-lt"/>
              </a:rPr>
              <a:t>于稻壳儿平台，完成简历、</a:t>
            </a:r>
            <a:r>
              <a:rPr lang="en-US" altLang="zh-CN" sz="1200" kern="0" dirty="0">
                <a:solidFill>
                  <a:prstClr val="white"/>
                </a:solidFill>
                <a:cs typeface="+mn-ea"/>
                <a:sym typeface="+mn-lt"/>
              </a:rPr>
              <a:t>PPT</a:t>
            </a:r>
            <a:r>
              <a:rPr lang="zh-CN" altLang="en-US" sz="1200" kern="0" dirty="0">
                <a:solidFill>
                  <a:prstClr val="white"/>
                </a:solidFill>
                <a:cs typeface="+mn-ea"/>
                <a:sym typeface="+mn-lt"/>
              </a:rPr>
              <a:t>、表格等多方面的文档创作；</a:t>
            </a:r>
          </a:p>
          <a:p>
            <a:pPr marL="228600" lvl="0" indent="-228600" algn="just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tabLst>
                <a:tab pos="190500" algn="l"/>
              </a:tabLst>
              <a:defRPr/>
            </a:pPr>
            <a:r>
              <a:rPr lang="zh-CN" altLang="en-US" sz="1200" kern="0" dirty="0">
                <a:solidFill>
                  <a:prstClr val="white"/>
                </a:solidFill>
                <a:cs typeface="+mn-ea"/>
                <a:sym typeface="+mn-lt"/>
              </a:rPr>
              <a:t>通过对网站的深入研究，对网站运营，搜索优化有一定的心得；</a:t>
            </a:r>
          </a:p>
        </p:txBody>
      </p:sp>
      <p:sp>
        <p:nvSpPr>
          <p:cNvPr id="33" name="矩形 32"/>
          <p:cNvSpPr/>
          <p:nvPr/>
        </p:nvSpPr>
        <p:spPr>
          <a:xfrm>
            <a:off x="354" y="361635"/>
            <a:ext cx="225016" cy="5866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4" tIns="48217" rIns="96434" bIns="48217" rtlCol="0" anchor="ctr"/>
          <a:lstStyle/>
          <a:p>
            <a:pPr algn="ctr" defTabSz="964565"/>
            <a:endParaRPr lang="zh-CN" altLang="en-US" sz="1970">
              <a:solidFill>
                <a:srgbClr val="E7E6E6">
                  <a:lumMod val="50000"/>
                </a:srgbClr>
              </a:solidFill>
              <a:cs typeface="+mn-ea"/>
              <a:sym typeface="+mn-lt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372973" y="266550"/>
            <a:ext cx="1631042" cy="528263"/>
          </a:xfrm>
          <a:prstGeom prst="rect">
            <a:avLst/>
          </a:prstGeom>
          <a:noFill/>
        </p:spPr>
        <p:txBody>
          <a:bodyPr wrap="none" lIns="96434" tIns="48217" rIns="96434" bIns="48217" rtlCol="0">
            <a:spAutoFit/>
          </a:bodyPr>
          <a:lstStyle/>
          <a:p>
            <a:pPr defTabSz="964565"/>
            <a:r>
              <a:rPr lang="zh-CN" altLang="en-US" sz="2800" dirty="0">
                <a:solidFill>
                  <a:srgbClr val="E7E6E6">
                    <a:lumMod val="25000"/>
                  </a:srgbClr>
                </a:solidFill>
                <a:latin typeface="+mn-lt"/>
                <a:ea typeface="+mn-ea"/>
                <a:cs typeface="+mn-ea"/>
                <a:sym typeface="+mn-lt"/>
              </a:rPr>
              <a:t>工作经历</a:t>
            </a:r>
          </a:p>
        </p:txBody>
      </p:sp>
      <p:sp>
        <p:nvSpPr>
          <p:cNvPr id="35" name="文本框 34"/>
          <p:cNvSpPr txBox="1"/>
          <p:nvPr/>
        </p:nvSpPr>
        <p:spPr>
          <a:xfrm>
            <a:off x="372973" y="731157"/>
            <a:ext cx="2214985" cy="282042"/>
          </a:xfrm>
          <a:prstGeom prst="rect">
            <a:avLst/>
          </a:prstGeom>
          <a:noFill/>
        </p:spPr>
        <p:txBody>
          <a:bodyPr wrap="none" lIns="96434" tIns="48217" rIns="96434" bIns="48217" rtlCol="0">
            <a:spAutoFit/>
          </a:bodyPr>
          <a:lstStyle/>
          <a:p>
            <a:pPr defTabSz="964565"/>
            <a:r>
              <a:rPr lang="en-US" altLang="zh-CN" sz="1200" dirty="0">
                <a:solidFill>
                  <a:srgbClr val="E7E6E6">
                    <a:lumMod val="25000"/>
                  </a:srgbClr>
                </a:solidFill>
                <a:latin typeface="+mn-lt"/>
                <a:ea typeface="+mn-ea"/>
                <a:cs typeface="+mn-ea"/>
                <a:sym typeface="+mn-lt"/>
              </a:rPr>
              <a:t>ADD RELATED TITLE WORDS</a:t>
            </a:r>
            <a:endParaRPr lang="zh-CN" altLang="en-US" sz="1200" dirty="0">
              <a:solidFill>
                <a:srgbClr val="E7E6E6">
                  <a:lumMod val="25000"/>
                </a:srgb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bsl150.pptx"/>
</p:tagLst>
</file>

<file path=ppt/theme/theme1.xml><?xml version="1.0" encoding="utf-8"?>
<a:theme xmlns:a="http://schemas.openxmlformats.org/drawingml/2006/main" name="1_自定义设计方案">
  <a:themeElements>
    <a:clrScheme name="自定义 120">
      <a:dk1>
        <a:sysClr val="windowText" lastClr="000000"/>
      </a:dk1>
      <a:lt1>
        <a:sysClr val="window" lastClr="CCE8CF"/>
      </a:lt1>
      <a:dk2>
        <a:srgbClr val="44546A"/>
      </a:dk2>
      <a:lt2>
        <a:srgbClr val="E7E6E6"/>
      </a:lt2>
      <a:accent1>
        <a:srgbClr val="FFBD00"/>
      </a:accent1>
      <a:accent2>
        <a:srgbClr val="18191C"/>
      </a:accent2>
      <a:accent3>
        <a:srgbClr val="FFBD00"/>
      </a:accent3>
      <a:accent4>
        <a:srgbClr val="18191C"/>
      </a:accent4>
      <a:accent5>
        <a:srgbClr val="FFBD00"/>
      </a:accent5>
      <a:accent6>
        <a:srgbClr val="18191C"/>
      </a:accent6>
      <a:hlink>
        <a:srgbClr val="FFBD00"/>
      </a:hlink>
      <a:folHlink>
        <a:srgbClr val="18191C"/>
      </a:folHlink>
    </a:clrScheme>
    <a:fontScheme name="veg2xf4q">
      <a:majorFont>
        <a:latin typeface="微软雅黑 Light"/>
        <a:ea typeface="微软雅黑"/>
        <a:cs typeface=""/>
      </a:majorFont>
      <a:minorFont>
        <a:latin typeface="微软雅黑 Light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CCE8C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1157</Words>
  <Application>Microsoft Office PowerPoint</Application>
  <PresentationFormat>自定义</PresentationFormat>
  <Paragraphs>159</Paragraphs>
  <Slides>22</Slides>
  <Notes>22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23" baseType="lpstr">
      <vt:lpstr>1_自定义设计方案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2</cp:revision>
  <dcterms:created xsi:type="dcterms:W3CDTF">2016-09-18T06:51:00Z</dcterms:created>
  <dcterms:modified xsi:type="dcterms:W3CDTF">2022-03-15T02:53:22Z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5E049C820A9D41CC9A0BF63E0DF50AD1</vt:lpwstr>
  </property>
  <property fmtid="{D5CDD505-2E9C-101B-9397-08002B2CF9AE}" pid="3" name="KSOProductBuildVer">
    <vt:lpwstr>2052-11.1.0.10578</vt:lpwstr>
  </property>
</Properties>
</file>